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85" r:id="rId3"/>
    <p:sldId id="277" r:id="rId4"/>
    <p:sldId id="287" r:id="rId5"/>
    <p:sldId id="289" r:id="rId6"/>
    <p:sldId id="291" r:id="rId7"/>
    <p:sldId id="288" r:id="rId8"/>
    <p:sldId id="290" r:id="rId9"/>
  </p:sldIdLst>
  <p:sldSz cx="12192000" cy="6858000"/>
  <p:notesSz cx="6865938" cy="90471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D2771A"/>
    <a:srgbClr val="9DC3E6"/>
    <a:srgbClr val="99B7FF"/>
    <a:srgbClr val="CFD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57AA-B94A-497C-B55A-E3C4ADD64281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61F7-4112-4103-BC16-0AB01452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65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57AA-B94A-497C-B55A-E3C4ADD64281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61F7-4112-4103-BC16-0AB01452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58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57AA-B94A-497C-B55A-E3C4ADD64281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61F7-4112-4103-BC16-0AB01452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75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57AA-B94A-497C-B55A-E3C4ADD64281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61F7-4112-4103-BC16-0AB01452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93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57AA-B94A-497C-B55A-E3C4ADD64281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61F7-4112-4103-BC16-0AB01452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91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57AA-B94A-497C-B55A-E3C4ADD64281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61F7-4112-4103-BC16-0AB01452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23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57AA-B94A-497C-B55A-E3C4ADD64281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61F7-4112-4103-BC16-0AB01452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17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57AA-B94A-497C-B55A-E3C4ADD64281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61F7-4112-4103-BC16-0AB01452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31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57AA-B94A-497C-B55A-E3C4ADD64281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61F7-4112-4103-BC16-0AB01452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15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57AA-B94A-497C-B55A-E3C4ADD64281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61F7-4112-4103-BC16-0AB01452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77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57AA-B94A-497C-B55A-E3C4ADD64281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61F7-4112-4103-BC16-0AB01452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D57AA-B94A-497C-B55A-E3C4ADD64281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661F7-4112-4103-BC16-0AB01452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50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439563D8-D61F-43B0-9531-30C443CE1140}"/>
              </a:ext>
            </a:extLst>
          </p:cNvPr>
          <p:cNvGrpSpPr/>
          <p:nvPr/>
        </p:nvGrpSpPr>
        <p:grpSpPr>
          <a:xfrm rot="5400000">
            <a:off x="4121364" y="-693140"/>
            <a:ext cx="6206836" cy="8542879"/>
            <a:chOff x="346362" y="5694"/>
            <a:chExt cx="6206836" cy="8542879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03C8351-0C47-45E8-9C3E-26F8015FC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7278" y="5616305"/>
              <a:ext cx="2371515" cy="1333978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B857C9D8-855C-480A-87EC-43AE96DD1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7279" y="4012127"/>
              <a:ext cx="2371516" cy="1333978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1FFF641D-EC19-4BFB-A40D-DF94E2E3D6FE}"/>
                </a:ext>
              </a:extLst>
            </p:cNvPr>
            <p:cNvSpPr txBox="1"/>
            <p:nvPr/>
          </p:nvSpPr>
          <p:spPr>
            <a:xfrm>
              <a:off x="1780036" y="252307"/>
              <a:ext cx="32702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u="sng" dirty="0"/>
                <a:t> Les 4 piliers du mariage :</a:t>
              </a:r>
            </a:p>
            <a:p>
              <a:pPr algn="ctr"/>
              <a:r>
                <a:rPr lang="fr-FR" b="1" u="sng" dirty="0"/>
                <a:t>support possible pour l’échange 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B49B8AF-92B9-4934-8FA4-12EB9C1F116E}"/>
                </a:ext>
              </a:extLst>
            </p:cNvPr>
            <p:cNvSpPr txBox="1"/>
            <p:nvPr/>
          </p:nvSpPr>
          <p:spPr>
            <a:xfrm>
              <a:off x="346362" y="1128469"/>
              <a:ext cx="6206836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i="1" dirty="0"/>
                <a:t>Autour de mots-clés ou de questions, une aide suggérée pour favoriser la réflexion des fiancés et pour les amener à s’exprimer sur chacun des piliers, personnellement et en couple : leur compréhension, leur adhésion, leur chemin</a:t>
              </a: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1329BBC-AABF-497C-9F0D-8E51403DA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9840" y="2481273"/>
              <a:ext cx="2371516" cy="1333978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EDB66BD-D679-4DB3-B094-CFDDC6AE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2524" y="4015007"/>
              <a:ext cx="2371516" cy="1333978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0157FC9-EEB7-4A95-A967-E884BC397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1682" y="7214595"/>
              <a:ext cx="2371516" cy="1333978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6C550C2-B05D-413C-92F0-24158F986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72524" y="7214595"/>
              <a:ext cx="2371516" cy="1333978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239C1F41-BE9A-4BB5-BA14-E6803DDC5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64970" y="5694"/>
              <a:ext cx="988228" cy="8625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AF6EE2D1-A192-46B9-B537-E7AF9E987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08245" y="5593369"/>
              <a:ext cx="2401824" cy="1351026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73824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3291963" y="269546"/>
            <a:ext cx="5608074" cy="138499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dirty="0"/>
              <a:t>LE MARIAGE CHRETIEN REPOSE SUR </a:t>
            </a:r>
          </a:p>
          <a:p>
            <a:pPr algn="ctr">
              <a:lnSpc>
                <a:spcPct val="150000"/>
              </a:lnSpc>
            </a:pPr>
            <a:r>
              <a:rPr lang="fr-FR" sz="2800" b="1" dirty="0"/>
              <a:t>4 « PILIERS »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363913" y="2558851"/>
            <a:ext cx="2165015" cy="52322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/>
              <a:t>Les connaître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247176" y="2558850"/>
            <a:ext cx="1697644" cy="52322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/>
              <a:t>Y réfléchir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704774" y="2558850"/>
            <a:ext cx="2307683" cy="52322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/>
              <a:t>Etre en accord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014647" y="3782790"/>
            <a:ext cx="10162702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Chacun à son propre chemin.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Mais chacun est invité à progresser. 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L’effort de réflexion sur l’engagement du mariage chrétien</a:t>
            </a:r>
          </a:p>
          <a:p>
            <a:pPr algn="ctr"/>
            <a:r>
              <a:rPr lang="fr-FR" sz="2400" dirty="0"/>
              <a:t>est nécessaire à un </a:t>
            </a:r>
            <a:r>
              <a:rPr lang="fr-FR" sz="2400" u="sng" dirty="0"/>
              <a:t>engagement en vérité</a:t>
            </a:r>
            <a:r>
              <a:rPr lang="fr-F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0694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ganigramme : Disque magnétique 7"/>
          <p:cNvSpPr/>
          <p:nvPr/>
        </p:nvSpPr>
        <p:spPr>
          <a:xfrm>
            <a:off x="4523844" y="1406387"/>
            <a:ext cx="3144313" cy="1420095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16713" y="3423063"/>
            <a:ext cx="36177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S’engager sans y être forcé par rien ni personne, pas de pression extérieure, matérielle, sociale, familiale, amoureuse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s’engager à respecter la liberté de l’autre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Être libre de toute autre attache ou lien si fort qu’il occulte ma liberté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Être en vérité sans dissimulation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C’est </a:t>
            </a:r>
            <a:r>
              <a:rPr lang="fr-FR" u="sng" dirty="0"/>
              <a:t>vouloir</a:t>
            </a:r>
            <a:r>
              <a:rPr lang="fr-FR" dirty="0"/>
              <a:t>, et non subir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16713" y="3047638"/>
            <a:ext cx="36177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Qu’est-ce que cela signifie ?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441851" y="2091882"/>
            <a:ext cx="1555047" cy="359605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fr-FR" sz="1100" b="1" dirty="0"/>
              <a:t>LIBERTE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945157" y="14341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629716" y="24923"/>
            <a:ext cx="493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LES 4 PILIERS DU MARIAGE CHRETIEN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524329" y="3423063"/>
            <a:ext cx="32250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Qu’est-ce qui est au cœur de mon désir de me marier 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Est-ce bien </a:t>
            </a:r>
            <a:r>
              <a:rPr lang="fr-FR" u="sng" dirty="0"/>
              <a:t>mon</a:t>
            </a:r>
            <a:r>
              <a:rPr lang="fr-FR" dirty="0"/>
              <a:t> désir 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Quelque chose ou quelqu’un l’influence-t-il ?...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Me marier : est-ce prendre acte d’une situation ou vouloir construire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603925" y="3047638"/>
            <a:ext cx="298415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Quelles questions me poser ?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169713" y="3423063"/>
            <a:ext cx="21208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Vérité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Volonté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Responsabilité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Courage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183826" y="3056904"/>
            <a:ext cx="37280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Qu’est-ce que cela interroge en moi ?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6832" y="486588"/>
            <a:ext cx="3807286" cy="233989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9472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" grpId="0"/>
      <p:bldP spid="16" grpId="0" animBg="1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4522545" y="1406387"/>
            <a:ext cx="3144313" cy="1420095"/>
            <a:chOff x="135387" y="3267855"/>
            <a:chExt cx="3144313" cy="1420095"/>
          </a:xfrm>
        </p:grpSpPr>
        <p:sp>
          <p:nvSpPr>
            <p:cNvPr id="19" name="Organigramme : Disque magnétique 18"/>
            <p:cNvSpPr/>
            <p:nvPr/>
          </p:nvSpPr>
          <p:spPr>
            <a:xfrm>
              <a:off x="135387" y="3267855"/>
              <a:ext cx="3144313" cy="1420095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806686" y="3914440"/>
              <a:ext cx="1927589" cy="570597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/>
              </a:prstTxWarp>
              <a:spAutoFit/>
            </a:bodyPr>
            <a:lstStyle/>
            <a:p>
              <a:pPr algn="ctr"/>
              <a:r>
                <a:rPr lang="fr-FR" sz="1100" b="1" dirty="0"/>
                <a:t>INDISSOLUBILITE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527341" y="331177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2</a:t>
              </a: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316713" y="3432687"/>
            <a:ext cx="36177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Communauté de vie définitive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/>
              <a:t>Don sans réserve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avec Dieu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Je t’aime pour toi-même, et non pour moi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Dimension sacrée (sacramentelle) du mariage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629716" y="24923"/>
            <a:ext cx="493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LES 4 PILIERS DU MARIAGE CHRETIEN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524329" y="3432687"/>
            <a:ext cx="35416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Comment vois-je notre couple dans 30 ou 50 ans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Mets-je des conditions à la durabilité de notre amour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Ai-je confiance : en l’autre, en moi, en Dieu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Quel est le désir profond de mon cœur ? Construire notre amour en progressant toujours ?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169713" y="3432687"/>
            <a:ext cx="21208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Maturité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Confiance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Bienveillance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Volonté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Courage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Patience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Humilité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Adaptation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Communication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45" b="81168" l="7129" r="90723">
                        <a14:foregroundMark x1="64453" y1="51825" x2="71582" y2="55620"/>
                        <a14:foregroundMark x1="70996" y1="53723" x2="64941" y2="47737"/>
                        <a14:foregroundMark x1="64551" y1="47445" x2="62012" y2="45109"/>
                        <a14:backgroundMark x1="61914" y1="48029" x2="69238" y2="53139"/>
                        <a14:backgroundMark x1="54785" y1="24088" x2="57129" y2="25109"/>
                        <a14:backgroundMark x1="44336" y1="35474" x2="47461" y2="37372"/>
                        <a14:backgroundMark x1="69531" y1="53869" x2="70996" y2="544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204" y="949079"/>
            <a:ext cx="2806512" cy="1877403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316713" y="3047638"/>
            <a:ext cx="36177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Qu’est-ce que cela signifie ?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603925" y="3047638"/>
            <a:ext cx="298415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Quelles questions me poser ?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183826" y="3056904"/>
            <a:ext cx="37280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Qu’est-ce que cela interroge en moi ?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870091" y="422190"/>
            <a:ext cx="16696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i="1" dirty="0"/>
              <a:t>« Il n’y a pas de plus grand amour que de donner sa vie pour ceux qu’on aime »</a:t>
            </a:r>
          </a:p>
        </p:txBody>
      </p:sp>
    </p:spTree>
    <p:extLst>
      <p:ext uri="{BB962C8B-B14F-4D97-AF65-F5344CB8AC3E}">
        <p14:creationId xmlns:p14="http://schemas.microsoft.com/office/powerpoint/2010/main" val="796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4522544" y="1411448"/>
            <a:ext cx="3144313" cy="1420095"/>
            <a:chOff x="3541759" y="3311777"/>
            <a:chExt cx="3144313" cy="1420095"/>
          </a:xfrm>
        </p:grpSpPr>
        <p:sp>
          <p:nvSpPr>
            <p:cNvPr id="22" name="Organigramme : Disque magnétique 21"/>
            <p:cNvSpPr/>
            <p:nvPr/>
          </p:nvSpPr>
          <p:spPr>
            <a:xfrm>
              <a:off x="3541759" y="3311777"/>
              <a:ext cx="3144313" cy="1420095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274317" y="3997272"/>
              <a:ext cx="1717924" cy="487765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/>
              </a:prstTxWarp>
              <a:spAutoFit/>
            </a:bodyPr>
            <a:lstStyle/>
            <a:p>
              <a:pPr algn="ctr"/>
              <a:r>
                <a:rPr lang="fr-FR" sz="1100" b="1" dirty="0"/>
                <a:t>FIDELITE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4968507" y="33750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3</a:t>
              </a: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3629716" y="24923"/>
            <a:ext cx="493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LES 4 PILIERS DU MARIAGE CHRETIEN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187443" y="3423071"/>
            <a:ext cx="38327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Suis-je au clair et en vérité sur cette question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Qu’est-ce que cela signifie pour moi et pour l’autre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Où en suis-je de mon unité de vie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Où le don de moi-même résiste-t-il en moi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Suis-je prêt au pardon ? (donner et recevoir)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Quel est le désir profond de mon cœur ?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169713" y="3423071"/>
            <a:ext cx="21208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Volonté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Justice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Générosité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Loyauté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Pureté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Réalisme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Prudence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Vérité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Ecoute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Bonté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83" b="99640" l="4300" r="98600">
                        <a14:foregroundMark x1="39300" y1="22162" x2="27600" y2="24144"/>
                        <a14:foregroundMark x1="27100" y1="35495" x2="23700" y2="34775"/>
                        <a14:foregroundMark x1="23200" y1="34595" x2="25000" y2="26126"/>
                        <a14:foregroundMark x1="22500" y1="33694" x2="34700" y2="20000"/>
                        <a14:foregroundMark x1="55700" y1="45045" x2="58900" y2="35856"/>
                        <a14:foregroundMark x1="56800" y1="40901" x2="58400" y2="32973"/>
                        <a14:foregroundMark x1="44200" y1="42883" x2="35900" y2="24865"/>
                        <a14:foregroundMark x1="32100" y1="19820" x2="27700" y2="22162"/>
                        <a14:foregroundMark x1="27600" y1="22162" x2="22700" y2="28829"/>
                        <a14:foregroundMark x1="52700" y1="30631" x2="55300" y2="19279"/>
                        <a14:foregroundMark x1="54800" y1="34054" x2="60100" y2="13514"/>
                        <a14:foregroundMark x1="69300" y1="79820" x2="77300" y2="61982"/>
                        <a14:foregroundMark x1="75900" y1="60000" x2="73500" y2="58378"/>
                        <a14:foregroundMark x1="35000" y1="65225" x2="34300" y2="70991"/>
                        <a14:foregroundMark x1="47700" y1="31351" x2="42300" y2="23243"/>
                        <a14:foregroundMark x1="41800" y1="24324" x2="32600" y2="18919"/>
                        <a14:foregroundMark x1="41200" y1="22162" x2="34900" y2="19820"/>
                        <a14:backgroundMark x1="20000" y1="98378" x2="85900" y2="98198"/>
                        <a14:backgroundMark x1="30500" y1="31712" x2="39900" y2="40180"/>
                        <a14:backgroundMark x1="62600" y1="50991" x2="68900" y2="67027"/>
                        <a14:backgroundMark x1="62100" y1="39459" x2="63600" y2="35315"/>
                        <a14:backgroundMark x1="58700" y1="27027" x2="64500" y2="20721"/>
                        <a14:backgroundMark x1="38900" y1="82162" x2="26700" y2="81261"/>
                        <a14:backgroundMark x1="40700" y1="53694" x2="43400" y2="52613"/>
                        <a14:backgroundMark x1="43900" y1="53694" x2="44500" y2="53694"/>
                        <a14:backgroundMark x1="40700" y1="77117" x2="40900" y2="75135"/>
                        <a14:backgroundMark x1="44000" y1="75856" x2="43400" y2="72252"/>
                        <a14:backgroundMark x1="39900" y1="67387" x2="41800" y2="62883"/>
                        <a14:backgroundMark x1="43900" y1="63604" x2="45200" y2="63784"/>
                        <a14:backgroundMark x1="67900" y1="69189" x2="72800" y2="67568"/>
                        <a14:backgroundMark x1="37500" y1="69550" x2="36400" y2="72793"/>
                        <a14:backgroundMark x1="71000" y1="83063" x2="71700" y2="82703"/>
                        <a14:backgroundMark x1="74300" y1="63964" x2="74100" y2="612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4" y="394636"/>
            <a:ext cx="4362654" cy="242127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16713" y="3423071"/>
            <a:ext cx="3617774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Respect de la parole donnée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Don total et gratuit à l’autre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cœur, siège de la fidélité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Fidélité dans l’exclusivité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Fidélité dans la durée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Fidélité dans la priorité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 engagement à construire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Avec Dieu, l’ami fidèle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lieu d’un </a:t>
            </a:r>
            <a:r>
              <a:rPr lang="fr-FR" u="sng" dirty="0"/>
              <a:t>combat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316713" y="3047638"/>
            <a:ext cx="36177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Qu’est-ce que cela signifie ?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603925" y="3047638"/>
            <a:ext cx="298415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Quelles questions me poser ?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8183826" y="3056904"/>
            <a:ext cx="37280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Qu’est-ce que cela interroge en moi ?</a:t>
            </a:r>
          </a:p>
        </p:txBody>
      </p:sp>
    </p:spTree>
    <p:extLst>
      <p:ext uri="{BB962C8B-B14F-4D97-AF65-F5344CB8AC3E}">
        <p14:creationId xmlns:p14="http://schemas.microsoft.com/office/powerpoint/2010/main" val="12445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710569" y="1541911"/>
            <a:ext cx="3144313" cy="1420095"/>
            <a:chOff x="135387" y="3267855"/>
            <a:chExt cx="3144313" cy="1420095"/>
          </a:xfrm>
        </p:grpSpPr>
        <p:sp>
          <p:nvSpPr>
            <p:cNvPr id="3" name="Organigramme : Disque magnétique 2"/>
            <p:cNvSpPr/>
            <p:nvPr/>
          </p:nvSpPr>
          <p:spPr>
            <a:xfrm>
              <a:off x="135387" y="3267855"/>
              <a:ext cx="3144313" cy="1420095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806686" y="3914440"/>
              <a:ext cx="1927589" cy="570597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/>
              </a:prstTxWarp>
              <a:spAutoFit/>
            </a:bodyPr>
            <a:lstStyle/>
            <a:p>
              <a:pPr algn="ctr"/>
              <a:r>
                <a:rPr lang="fr-FR" sz="1100" b="1" dirty="0"/>
                <a:t>INDISSOLUBILITE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1527341" y="331177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2</a:t>
              </a: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691206" y="3567511"/>
            <a:ext cx="3144313" cy="1420095"/>
            <a:chOff x="3541759" y="3311777"/>
            <a:chExt cx="3144313" cy="1420095"/>
          </a:xfrm>
        </p:grpSpPr>
        <p:sp>
          <p:nvSpPr>
            <p:cNvPr id="7" name="Organigramme : Disque magnétique 6"/>
            <p:cNvSpPr/>
            <p:nvPr/>
          </p:nvSpPr>
          <p:spPr>
            <a:xfrm>
              <a:off x="3541759" y="3311777"/>
              <a:ext cx="3144313" cy="1420095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274317" y="3997272"/>
              <a:ext cx="1717924" cy="487765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/>
              </a:prstTxWarp>
              <a:spAutoFit/>
            </a:bodyPr>
            <a:lstStyle/>
            <a:p>
              <a:pPr algn="ctr"/>
              <a:r>
                <a:rPr lang="fr-FR" sz="1100" b="1" dirty="0"/>
                <a:t>FIDELITE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968507" y="33750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3</a:t>
              </a: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4736205" y="1541911"/>
            <a:ext cx="6603005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>
                <a:solidFill>
                  <a:srgbClr val="4472C4"/>
                </a:solidFill>
              </a:rPr>
              <a:t>On ne peut évoquer l’indissolubilité et la fidélité sans évoquer le Pardon</a:t>
            </a:r>
            <a:r>
              <a:rPr lang="fr-FR" sz="2000" b="1" dirty="0">
                <a:solidFill>
                  <a:srgbClr val="4472C4"/>
                </a:solidFill>
              </a:rPr>
              <a:t> :</a:t>
            </a:r>
          </a:p>
          <a:p>
            <a:pPr algn="ctr"/>
            <a:endParaRPr lang="fr-FR" sz="2000" b="1" dirty="0"/>
          </a:p>
          <a:p>
            <a:pPr algn="ctr"/>
            <a:endParaRPr lang="fr-FR" sz="2000" b="1" dirty="0"/>
          </a:p>
          <a:p>
            <a:pPr algn="ctr"/>
            <a:r>
              <a:rPr lang="fr-FR" sz="2000" b="1" dirty="0"/>
              <a:t>Don par lequel</a:t>
            </a:r>
          </a:p>
          <a:p>
            <a:pPr marL="355600" lvl="1" indent="-285750" algn="ctr">
              <a:buFont typeface="Arial" panose="020B0604020202020204" pitchFamily="34" charset="0"/>
              <a:buChar char="•"/>
            </a:pPr>
            <a:r>
              <a:rPr lang="fr-FR" sz="2000" b="1" dirty="0"/>
              <a:t>Je demande à l’autre de me remettre dans sa confiance</a:t>
            </a:r>
          </a:p>
          <a:p>
            <a:pPr marL="355600" lvl="1" indent="-285750" algn="ctr">
              <a:buFont typeface="Arial" panose="020B0604020202020204" pitchFamily="34" charset="0"/>
              <a:buChar char="•"/>
            </a:pPr>
            <a:r>
              <a:rPr lang="fr-FR" sz="2000" b="1" dirty="0"/>
              <a:t>Je remets l’autre dans ma confiance</a:t>
            </a:r>
          </a:p>
          <a:p>
            <a:pPr marL="355600" lvl="1" indent="-285750" algn="ctr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69850" lvl="1" algn="ctr"/>
            <a:r>
              <a:rPr lang="fr-FR" sz="2000" b="1" dirty="0"/>
              <a:t>Le pardon est au cœur de notre Foi, en étant fondé sur l’Evangile (cf. Jean 8 – La femme adultère)</a:t>
            </a:r>
          </a:p>
          <a:p>
            <a:pPr marL="69850" lvl="1" algn="ctr"/>
            <a:endParaRPr lang="fr-FR" sz="2000" b="1" dirty="0"/>
          </a:p>
          <a:p>
            <a:pPr marL="69850" lvl="1" algn="ctr"/>
            <a:r>
              <a:rPr lang="fr-FR" sz="2000" b="1" dirty="0"/>
              <a:t>Le pardon est source de vie !</a:t>
            </a:r>
          </a:p>
        </p:txBody>
      </p:sp>
      <p:sp>
        <p:nvSpPr>
          <p:cNvPr id="13" name="Ellipse 12"/>
          <p:cNvSpPr/>
          <p:nvPr/>
        </p:nvSpPr>
        <p:spPr>
          <a:xfrm>
            <a:off x="1636294" y="1585833"/>
            <a:ext cx="1434165" cy="3693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381868" y="3628250"/>
            <a:ext cx="1434165" cy="3496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981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4541907" y="1411448"/>
            <a:ext cx="3144313" cy="1420095"/>
            <a:chOff x="1843729" y="4785538"/>
            <a:chExt cx="3144313" cy="1420095"/>
          </a:xfrm>
        </p:grpSpPr>
        <p:sp>
          <p:nvSpPr>
            <p:cNvPr id="25" name="Organigramme : Disque magnétique 24"/>
            <p:cNvSpPr/>
            <p:nvPr/>
          </p:nvSpPr>
          <p:spPr>
            <a:xfrm>
              <a:off x="1843729" y="4785538"/>
              <a:ext cx="3144313" cy="1420095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2439717" y="5471033"/>
              <a:ext cx="1952336" cy="432286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/>
              </a:prstTxWarp>
              <a:spAutoFit/>
            </a:bodyPr>
            <a:lstStyle/>
            <a:p>
              <a:pPr algn="ctr"/>
              <a:r>
                <a:rPr lang="fr-FR" sz="1100" b="1" dirty="0"/>
                <a:t>FECONDITE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265042" y="48577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4</a:t>
              </a: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220463" y="3423066"/>
            <a:ext cx="37528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vie, </a:t>
            </a:r>
            <a:r>
              <a:rPr lang="fr-FR" u="sng" dirty="0"/>
              <a:t>fruit</a:t>
            </a:r>
            <a:r>
              <a:rPr lang="fr-FR" dirty="0"/>
              <a:t> de l’amour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Désir sincère d’accueillir des enfants (accueil de la vie)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Promesse à l’autre de descendance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Fécondité morale et spirituelle : engagement d’éduquer selon l’Evangile du Christ et dans la foi de l’Eglise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629716" y="24923"/>
            <a:ext cx="493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LES 4 PILIERS DU MARIAGE CHRETIEN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331825" y="3423066"/>
            <a:ext cx="36860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Quelque chose s’oppose-t-il en moi (en nous) à l’accueil d’enfant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Est-ce réellement une possibilité pour nous, un projet ? Y met-on des limites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Que voulons-nous transmettre à nos enfants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Suis-je bien d’accord avec l’engagement d’une éducation dans la foi de l’Eglise ?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169713" y="3423066"/>
            <a:ext cx="23806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Confiance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Générosité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Responsabilité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Dévouement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Energie, force, santé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Maturité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Patience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9961" y="503012"/>
            <a:ext cx="2330632" cy="2330632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316713" y="3047638"/>
            <a:ext cx="36177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Qu’est-ce que cela signifie ?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603925" y="3047638"/>
            <a:ext cx="298415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Quelles questions me poser ?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183826" y="3056904"/>
            <a:ext cx="37280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Qu’est-ce que cela interroge en moi ?</a:t>
            </a:r>
          </a:p>
        </p:txBody>
      </p:sp>
    </p:spTree>
    <p:extLst>
      <p:ext uri="{BB962C8B-B14F-4D97-AF65-F5344CB8AC3E}">
        <p14:creationId xmlns:p14="http://schemas.microsoft.com/office/powerpoint/2010/main" val="46979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3291963" y="269546"/>
            <a:ext cx="56080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dirty="0"/>
              <a:t>LE MARIAGE CHRETIEN REPOSE SUR </a:t>
            </a:r>
          </a:p>
          <a:p>
            <a:pPr algn="ctr">
              <a:lnSpc>
                <a:spcPct val="150000"/>
              </a:lnSpc>
            </a:pPr>
            <a:r>
              <a:rPr lang="fr-FR" sz="2800" b="1" dirty="0"/>
              <a:t>4 « PILIERS »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363913" y="2558851"/>
            <a:ext cx="2165015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/>
              <a:t>Les connaître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247176" y="2558850"/>
            <a:ext cx="169764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/>
              <a:t>Y réfléchir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704774" y="2558850"/>
            <a:ext cx="2307683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/>
              <a:t>Etre en accord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243923" y="4899319"/>
            <a:ext cx="3704150" cy="126188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Déclaration d’intention</a:t>
            </a:r>
          </a:p>
          <a:p>
            <a:pPr algn="ctr"/>
            <a:r>
              <a:rPr lang="fr-FR" sz="1200" b="1" dirty="0"/>
              <a:t>Rédigée à la 1 ère personne</a:t>
            </a:r>
          </a:p>
        </p:txBody>
      </p:sp>
      <p:cxnSp>
        <p:nvCxnSpPr>
          <p:cNvPr id="4" name="Connecteur droit 3"/>
          <p:cNvCxnSpPr>
            <a:stCxn id="19" idx="2"/>
          </p:cNvCxnSpPr>
          <p:nvPr/>
        </p:nvCxnSpPr>
        <p:spPr>
          <a:xfrm>
            <a:off x="2446421" y="3082071"/>
            <a:ext cx="2674219" cy="178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>
            <a:stCxn id="20" idx="2"/>
            <a:endCxn id="22" idx="0"/>
          </p:cNvCxnSpPr>
          <p:nvPr/>
        </p:nvCxnSpPr>
        <p:spPr>
          <a:xfrm>
            <a:off x="6095998" y="3082070"/>
            <a:ext cx="0" cy="1817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21" idx="2"/>
          </p:cNvCxnSpPr>
          <p:nvPr/>
        </p:nvCxnSpPr>
        <p:spPr>
          <a:xfrm flipH="1">
            <a:off x="7045693" y="3082070"/>
            <a:ext cx="2812923" cy="1797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89974" l="1270" r="99023">
                        <a14:foregroundMark x1="18555" y1="46875" x2="24609" y2="42448"/>
                        <a14:foregroundMark x1="24316" y1="47135" x2="39551" y2="34896"/>
                        <a14:foregroundMark x1="23828" y1="53646" x2="41895" y2="37500"/>
                        <a14:foregroundMark x1="26660" y1="57031" x2="45215" y2="40104"/>
                        <a14:foregroundMark x1="30469" y1="60286" x2="31055" y2="59245"/>
                        <a14:foregroundMark x1="33301" y1="56641" x2="35059" y2="55729"/>
                        <a14:backgroundMark x1="59961" y1="33984" x2="61328" y2="34375"/>
                        <a14:backgroundMark x1="69336" y1="37109" x2="70410" y2="35286"/>
                        <a14:backgroundMark x1="26367" y1="49219" x2="38477" y2="38411"/>
                        <a14:backgroundMark x1="27637" y1="52995" x2="41309" y2="40885"/>
                        <a14:backgroundMark x1="25391" y1="52214" x2="26074" y2="51953"/>
                        <a14:backgroundMark x1="29688" y1="47526" x2="30664" y2="48568"/>
                        <a14:backgroundMark x1="33105" y1="51172" x2="34277" y2="50000"/>
                        <a14:backgroundMark x1="37793" y1="47266" x2="37891" y2="46745"/>
                        <a14:backgroundMark x1="41992" y1="43229" x2="41406" y2="43099"/>
                        <a14:backgroundMark x1="25293" y1="46484" x2="25586" y2="46094"/>
                        <a14:backgroundMark x1="28320" y1="44271" x2="29199" y2="43229"/>
                        <a14:backgroundMark x1="33887" y1="39714" x2="34375" y2="39063"/>
                        <a14:backgroundMark x1="25000" y1="52474" x2="26660" y2="51432"/>
                        <a14:backgroundMark x1="37500" y1="41536" x2="38281" y2="41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073" y="4234983"/>
            <a:ext cx="3207852" cy="24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690</Words>
  <Application>Microsoft Office PowerPoint</Application>
  <PresentationFormat>Grand écran</PresentationFormat>
  <Paragraphs>147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 MALEISSYE-MELUN Hugues</dc:creator>
  <cp:lastModifiedBy>Philippe CHAIX</cp:lastModifiedBy>
  <cp:revision>185</cp:revision>
  <cp:lastPrinted>2020-06-21T15:24:58Z</cp:lastPrinted>
  <dcterms:created xsi:type="dcterms:W3CDTF">2018-05-01T08:45:00Z</dcterms:created>
  <dcterms:modified xsi:type="dcterms:W3CDTF">2023-09-28T20:31:44Z</dcterms:modified>
</cp:coreProperties>
</file>