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5209"/>
    <a:srgbClr val="DDA47E"/>
    <a:srgbClr val="EC432F"/>
    <a:srgbClr val="E24429"/>
    <a:srgbClr val="E7442E"/>
    <a:srgbClr val="E9442E"/>
    <a:srgbClr val="EA42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33" autoAdjust="0"/>
    <p:restoredTop sz="94660"/>
  </p:normalViewPr>
  <p:slideViewPr>
    <p:cSldViewPr snapToGrid="0">
      <p:cViewPr varScale="1">
        <p:scale>
          <a:sx n="82" d="100"/>
          <a:sy n="82" d="100"/>
        </p:scale>
        <p:origin x="1758" y="90"/>
      </p:cViewPr>
      <p:guideLst>
        <p:guide orient="horz" pos="2228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59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90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47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074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496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86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79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1651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30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97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447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29371-593B-41B8-AD7E-F2B6E617A13E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EE7CF-8174-41B7-BB64-1311C47C8F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642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fr/url?sa=i&amp;rct=j&amp;q=&amp;esrc=s&amp;source=images&amp;cd=&amp;ved=2ahUKEwiD0N3PxtDdAhVSrxoKHVQ3D6AQjRx6BAgBEAU&amp;url=https://bordeaux.catholique.fr/agir-et-echanger/journaux-diocesains-et-medias/eglise-catholique-en-gironde-le-journal-diocesain&amp;psig=AOvVaw2hwbf_Cx0jugODEEs56AMK&amp;ust=1537772352143394" TargetMode="Externa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5320249" y="1744755"/>
            <a:ext cx="4228012" cy="1354217"/>
          </a:xfrm>
          <a:prstGeom prst="rect">
            <a:avLst/>
          </a:prstGeom>
          <a:noFill/>
          <a:ln>
            <a:solidFill>
              <a:srgbClr val="DDA47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b="1" dirty="0"/>
          </a:p>
          <a:p>
            <a:pPr algn="ctr"/>
            <a:r>
              <a:rPr lang="fr-FR" b="1" dirty="0"/>
              <a:t>VOTRE MARIAGE RELIGIEUX</a:t>
            </a:r>
          </a:p>
          <a:p>
            <a:pPr algn="ctr"/>
            <a:endParaRPr lang="fr-FR" b="1" dirty="0"/>
          </a:p>
          <a:p>
            <a:pPr algn="ctr"/>
            <a:r>
              <a:rPr lang="fr-FR" sz="1400" b="1" dirty="0"/>
              <a:t>PETIT GUIDE DE LA PRÉPARATION</a:t>
            </a:r>
          </a:p>
          <a:p>
            <a:pPr algn="ctr"/>
            <a:r>
              <a:rPr lang="fr-FR" sz="1400" b="1" dirty="0">
                <a:solidFill>
                  <a:srgbClr val="BE5209"/>
                </a:solidFill>
              </a:rPr>
              <a:t>Session …..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552767" y="9098"/>
            <a:ext cx="16878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u="sng" dirty="0"/>
              <a:t>QUESTIONS PRATIQUES</a:t>
            </a:r>
            <a:endParaRPr lang="fr-FR" sz="12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128674" y="349773"/>
            <a:ext cx="4694379" cy="907941"/>
          </a:xfrm>
          <a:prstGeom prst="rect">
            <a:avLst/>
          </a:prstGeom>
          <a:noFill/>
          <a:ln>
            <a:solidFill>
              <a:srgbClr val="DDA47E"/>
            </a:solidFill>
          </a:ln>
        </p:spPr>
        <p:txBody>
          <a:bodyPr wrap="square" rtlCol="0">
            <a:spAutoFit/>
          </a:bodyPr>
          <a:lstStyle/>
          <a:p>
            <a:pPr marL="0" lvl="2" algn="ctr"/>
            <a:r>
              <a:rPr lang="fr-FR" sz="1100" b="1" dirty="0"/>
              <a:t>Jour et horaire de votre mariage</a:t>
            </a:r>
          </a:p>
          <a:p>
            <a:pPr marL="0" lvl="2" algn="ctr"/>
            <a:r>
              <a:rPr lang="fr-FR" sz="1100" dirty="0"/>
              <a:t>Ils sont à définir avec le secrétariat, qui s’assure de la disponibilité du célébrant et de l’église. Il est conseillé de s’y prendre le plus tôt possible.</a:t>
            </a:r>
          </a:p>
          <a:p>
            <a:pPr algn="ctr"/>
            <a:r>
              <a:rPr lang="fr-FR" sz="1000" i="1" dirty="0"/>
              <a:t>(NB : l’Église ne célèbre pas de mariage</a:t>
            </a:r>
          </a:p>
          <a:p>
            <a:pPr algn="ctr"/>
            <a:r>
              <a:rPr lang="fr-FR" sz="1000" i="1" dirty="0"/>
              <a:t>les Vendredi saint, Samedi saint et les dimanches)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28674" y="1401310"/>
            <a:ext cx="481816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 algn="ctr">
              <a:spcAft>
                <a:spcPts val="600"/>
              </a:spcAft>
            </a:pPr>
            <a:r>
              <a:rPr lang="fr-FR" sz="1100" b="1" dirty="0"/>
              <a:t>Participation financière</a:t>
            </a:r>
          </a:p>
          <a:p>
            <a:pPr algn="just">
              <a:spcAft>
                <a:spcPts val="600"/>
              </a:spcAft>
            </a:pPr>
            <a:r>
              <a:rPr lang="fr-FR" sz="1100" dirty="0"/>
              <a:t>Le sacrement de mariage n’a pas de prix, mais sa préparation a un coût, car l’Église prend au sérieux votre démarche et se mobilise pour l’accompagner.</a:t>
            </a:r>
          </a:p>
          <a:p>
            <a:pPr algn="just">
              <a:spcAft>
                <a:spcPts val="600"/>
              </a:spcAft>
            </a:pPr>
            <a:r>
              <a:rPr lang="fr-FR" sz="1100" b="1" dirty="0"/>
              <a:t>L’Église ne reçoit aucune subvention pour son fonctionnement : elle vit des dons de ses fidèles, sous toutes leurs formes.</a:t>
            </a:r>
          </a:p>
          <a:p>
            <a:pPr algn="just">
              <a:spcAft>
                <a:spcPts val="600"/>
              </a:spcAft>
            </a:pPr>
            <a:r>
              <a:rPr lang="fr-FR" sz="1100" dirty="0"/>
              <a:t>L’organisation de votre mariage dans l’Église représente pour elle des frais non négligeables : salaire des prêtres et du personnel laïc, frais directs et indirects liés à l’utilisation et à l’entretien des lieux (salles paroissiales, église pour votre célébration), réalisation et fournitures de documents, impôts et assurances… </a:t>
            </a:r>
            <a:r>
              <a:rPr lang="fr-FR" sz="1100" b="1" dirty="0"/>
              <a:t>Vous êtes invités à contribuer à la prise en charge de ces dépenses.</a:t>
            </a:r>
          </a:p>
          <a:p>
            <a:pPr algn="just">
              <a:spcAft>
                <a:spcPts val="600"/>
              </a:spcAft>
            </a:pPr>
            <a:r>
              <a:rPr lang="fr-FR" sz="1100" b="1" dirty="0">
                <a:solidFill>
                  <a:srgbClr val="BE5209"/>
                </a:solidFill>
              </a:rPr>
              <a:t>Le diocèse de Bordeaux suggère une offrande d’un montant de </a:t>
            </a:r>
            <a:r>
              <a:rPr lang="fr-FR" sz="1100" b="1" u="sng" dirty="0">
                <a:solidFill>
                  <a:srgbClr val="BE5209"/>
                </a:solidFill>
              </a:rPr>
              <a:t>250€</a:t>
            </a:r>
            <a:r>
              <a:rPr lang="fr-FR" sz="1100" b="1" dirty="0">
                <a:solidFill>
                  <a:srgbClr val="BE5209"/>
                </a:solidFill>
              </a:rPr>
              <a:t> </a:t>
            </a:r>
          </a:p>
          <a:p>
            <a:pPr algn="just">
              <a:spcAft>
                <a:spcPts val="600"/>
              </a:spcAft>
            </a:pPr>
            <a:r>
              <a:rPr lang="fr-FR" sz="1100" b="1" dirty="0">
                <a:solidFill>
                  <a:srgbClr val="BE5209"/>
                </a:solidFill>
              </a:rPr>
              <a:t>Pour ceux qui se préparent sur notre Secteur et qui se marient en-dehors, l’offrande recommandée est de …€.</a:t>
            </a:r>
          </a:p>
          <a:p>
            <a:pPr algn="just">
              <a:spcAft>
                <a:spcPts val="600"/>
              </a:spcAft>
            </a:pPr>
            <a:r>
              <a:rPr lang="fr-FR" sz="1100" u="sng" dirty="0"/>
              <a:t>Votre participation est à remettre dès votre inscription à l’accueil  paroissial en même temps que vos deux copies intégrales d’actes de naissance</a:t>
            </a:r>
            <a:r>
              <a:rPr lang="fr-FR" sz="1100" dirty="0"/>
              <a:t>. </a:t>
            </a:r>
          </a:p>
          <a:p>
            <a:pPr algn="just">
              <a:spcAft>
                <a:spcPts val="600"/>
              </a:spcAft>
            </a:pPr>
            <a:r>
              <a:rPr lang="fr-FR" sz="1100" dirty="0"/>
              <a:t>Le chèque est à libeller à l’ordre de «………….». Il sera débité dès l’inscription.</a:t>
            </a:r>
          </a:p>
          <a:p>
            <a:pPr algn="just">
              <a:spcAft>
                <a:spcPts val="600"/>
              </a:spcAft>
            </a:pPr>
            <a:r>
              <a:rPr lang="fr-FR" sz="1100" dirty="0"/>
              <a:t>En aucun cas le versement de ce don ne doit être un obstacle pour vous : si il est une difficulté, parlez-en très rapidement au curé de la paroisse.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28674" y="5659395"/>
            <a:ext cx="4694379" cy="1038908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4615" tIns="48895" rIns="94615" bIns="48895" anchor="t" anchorCtr="0" upright="1">
            <a:noAutofit/>
          </a:bodyPr>
          <a:lstStyle/>
          <a:p>
            <a:pPr marR="44450" indent="180340" algn="ctr">
              <a:spcAft>
                <a:spcPts val="0"/>
              </a:spcAft>
            </a:pPr>
            <a:r>
              <a:rPr lang="fr-FR" sz="1050" dirty="0"/>
              <a:t>Si vous vous posez des questions ou rencontrez un problème particulier, n’hésitez pas à nous contacter au…</a:t>
            </a:r>
            <a:endParaRPr lang="fr-FR" sz="1000" i="1" kern="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4450" indent="180340" algn="ctr">
              <a:spcAft>
                <a:spcPts val="0"/>
              </a:spcAft>
            </a:pPr>
            <a:endParaRPr lang="fr-FR" sz="1000" kern="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4450" algn="ctr">
              <a:spcAft>
                <a:spcPts val="0"/>
              </a:spcAft>
            </a:pPr>
            <a:r>
              <a:rPr lang="fr-FR" sz="1000" i="1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000" kern="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4450" algn="ctr">
              <a:spcAft>
                <a:spcPts val="0"/>
              </a:spcAft>
            </a:pPr>
            <a:r>
              <a:rPr lang="fr-FR" sz="1000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pic>
        <p:nvPicPr>
          <p:cNvPr id="16" name="Image 15" descr="Résultat de recherche d'images pour &quot;eglise catholique en gironde&quot;">
            <a:hlinkClick r:id="rId2" tgtFrame="&quot;_blank&quot;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5087" y="275869"/>
            <a:ext cx="784350" cy="7543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" name="Groupe 18"/>
          <p:cNvGrpSpPr/>
          <p:nvPr/>
        </p:nvGrpSpPr>
        <p:grpSpPr>
          <a:xfrm>
            <a:off x="7151569" y="662127"/>
            <a:ext cx="451696" cy="1286983"/>
            <a:chOff x="7180531" y="865961"/>
            <a:chExt cx="386277" cy="839936"/>
          </a:xfrm>
        </p:grpSpPr>
        <p:pic>
          <p:nvPicPr>
            <p:cNvPr id="17" name="Image 16"/>
            <p:cNvPicPr/>
            <p:nvPr/>
          </p:nvPicPr>
          <p:blipFill rotWithShape="1"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100000" l="738" r="100000">
                          <a14:foregroundMark x1="7380" y1="51625" x2="6642" y2="6642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812" t="44388"/>
            <a:stretch/>
          </p:blipFill>
          <p:spPr bwMode="auto">
            <a:xfrm>
              <a:off x="7245743" y="914023"/>
              <a:ext cx="321065" cy="79187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8" name="Rectangle 17"/>
            <p:cNvSpPr/>
            <p:nvPr/>
          </p:nvSpPr>
          <p:spPr>
            <a:xfrm rot="17612485">
              <a:off x="7183232" y="863260"/>
              <a:ext cx="185737" cy="1911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0" name="ZoneTexte 19"/>
          <p:cNvSpPr txBox="1"/>
          <p:nvPr/>
        </p:nvSpPr>
        <p:spPr>
          <a:xfrm>
            <a:off x="5320248" y="3255716"/>
            <a:ext cx="42280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100" b="1" dirty="0"/>
              <a:t>C’est avec joie que nous vous accueillons pour votre mariage dans l’Église catholique ! </a:t>
            </a:r>
          </a:p>
          <a:p>
            <a:pPr algn="just"/>
            <a:endParaRPr lang="fr-FR" sz="1100" b="1" dirty="0"/>
          </a:p>
          <a:p>
            <a:pPr algn="just"/>
            <a:r>
              <a:rPr lang="fr-FR" sz="1100" b="1" dirty="0"/>
              <a:t>C’est un moment très important pour vous car il traduit votre engagement, librement consenti, à vous unir pour la vie sous le regard de Dieu.</a:t>
            </a:r>
          </a:p>
          <a:p>
            <a:pPr algn="just"/>
            <a:r>
              <a:rPr lang="fr-FR" sz="1100" b="1" dirty="0"/>
              <a:t>Tout en célébrant votre amour, votre mariage religieux est un acte de foi, qui se vit dans la communauté paroissiale.</a:t>
            </a:r>
          </a:p>
          <a:p>
            <a:pPr algn="just"/>
            <a:endParaRPr lang="fr-FR" sz="1100" b="1" dirty="0"/>
          </a:p>
          <a:p>
            <a:pPr algn="just"/>
            <a:r>
              <a:rPr lang="fr-FR" sz="1100" b="1" dirty="0"/>
              <a:t>C’est pourquoi il est important que l’Église vous accompagne et vous aide à réfléchir à la profondeur de votre démarche et à la portée de votre engagement chrétien. Pour cela, il faut savoir s’arrêter, discerner, réfléchir en vérité, pour dire le « oui » de toute une vie.</a:t>
            </a:r>
          </a:p>
          <a:p>
            <a:pPr algn="just"/>
            <a:endParaRPr lang="fr-FR" sz="1100" b="1" dirty="0"/>
          </a:p>
          <a:p>
            <a:pPr algn="just"/>
            <a:r>
              <a:rPr lang="fr-FR" sz="1100" b="1" dirty="0"/>
              <a:t>C’est le sens de la préparation au sacrement du mariage que vous êtes invités à suivre.</a:t>
            </a:r>
          </a:p>
          <a:p>
            <a:pPr algn="just"/>
            <a:endParaRPr lang="fr-FR" sz="1100" b="1" dirty="0"/>
          </a:p>
          <a:p>
            <a:pPr algn="just"/>
            <a:r>
              <a:rPr lang="fr-FR" sz="1100" b="1" dirty="0"/>
              <a:t>Soyez les bienvenus !</a:t>
            </a:r>
          </a:p>
        </p:txBody>
      </p:sp>
      <p:cxnSp>
        <p:nvCxnSpPr>
          <p:cNvPr id="3" name="Connecteur droit 2"/>
          <p:cNvCxnSpPr/>
          <p:nvPr/>
        </p:nvCxnSpPr>
        <p:spPr>
          <a:xfrm>
            <a:off x="7082251" y="2453640"/>
            <a:ext cx="782389" cy="0"/>
          </a:xfrm>
          <a:prstGeom prst="line">
            <a:avLst/>
          </a:prstGeom>
          <a:ln>
            <a:solidFill>
              <a:srgbClr val="BE52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4953000" y="48125"/>
            <a:ext cx="0" cy="6728059"/>
          </a:xfrm>
          <a:prstGeom prst="line">
            <a:avLst/>
          </a:prstGeom>
          <a:ln>
            <a:solidFill>
              <a:srgbClr val="DDA4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97D8ECF2-50C3-4A7A-AF77-60301B472178}"/>
              </a:ext>
            </a:extLst>
          </p:cNvPr>
          <p:cNvSpPr txBox="1"/>
          <p:nvPr/>
        </p:nvSpPr>
        <p:spPr>
          <a:xfrm>
            <a:off x="6192799" y="278902"/>
            <a:ext cx="19432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SECTEUR PASTORAL DE XXX</a:t>
            </a:r>
          </a:p>
        </p:txBody>
      </p:sp>
    </p:spTree>
    <p:extLst>
      <p:ext uri="{BB962C8B-B14F-4D97-AF65-F5344CB8AC3E}">
        <p14:creationId xmlns:p14="http://schemas.microsoft.com/office/powerpoint/2010/main" val="2887610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53739" y="720977"/>
            <a:ext cx="4807019" cy="4470455"/>
          </a:xfrm>
          <a:prstGeom prst="rect">
            <a:avLst/>
          </a:prstGeom>
          <a:noFill/>
          <a:ln>
            <a:solidFill>
              <a:srgbClr val="DDA47E"/>
            </a:solidFill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fr-FR" sz="1100" b="1" dirty="0"/>
              <a:t> </a:t>
            </a:r>
            <a:r>
              <a:rPr lang="fr-FR" sz="1050" b="1" dirty="0"/>
              <a:t>Une  première rencontre de tous les couples de fiancés avec l’équipe de préparation au mariage : le ….de ..h à ..h, lieu: </a:t>
            </a:r>
          </a:p>
          <a:p>
            <a:pPr algn="just"/>
            <a:r>
              <a:rPr lang="fr-FR" sz="1050" dirty="0"/>
              <a:t>Cette rencontre initie votre parcours, et comprend informations, échanges, témoignages, réflexion, et un diner partagé</a:t>
            </a:r>
          </a:p>
          <a:p>
            <a:pPr marL="358775" lvl="1" indent="-171450" algn="just">
              <a:buFont typeface="Wingdings" panose="05000000000000000000" pitchFamily="2" charset="2"/>
              <a:buChar char="Ø"/>
            </a:pPr>
            <a:endParaRPr lang="fr-FR" sz="1050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r>
              <a:rPr lang="fr-FR" sz="1050" b="1" dirty="0"/>
              <a:t>DATES DU PARCOURS;;;</a:t>
            </a:r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algn="just"/>
            <a:endParaRPr lang="fr-FR" sz="1050" b="1" dirty="0"/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fr-FR" sz="1050" b="1" dirty="0"/>
              <a:t>Les rencontres avec le prêtre ou le diacre :</a:t>
            </a:r>
          </a:p>
          <a:p>
            <a:pPr marL="358775" lvl="1" indent="-171450" algn="just">
              <a:buFont typeface="Wingdings" panose="05000000000000000000" pitchFamily="2" charset="2"/>
              <a:buChar char="Ø"/>
            </a:pPr>
            <a:r>
              <a:rPr lang="fr-FR" sz="1050" dirty="0"/>
              <a:t>Il approfondira avec vous votre intention et votre démarche, et s’assurera de la bonne votre dossier administratif. Le rythme et le nombre de ces rencontres seront à définir avec lui.</a:t>
            </a:r>
          </a:p>
          <a:p>
            <a:pPr marL="358775" lvl="1" indent="-171450" algn="just">
              <a:buFont typeface="Wingdings" panose="05000000000000000000" pitchFamily="2" charset="2"/>
              <a:buChar char="Ø"/>
            </a:pPr>
            <a:endParaRPr lang="fr-FR" sz="1050" dirty="0"/>
          </a:p>
          <a:p>
            <a:pPr marL="358775" lvl="1" indent="-171450" algn="just">
              <a:buFont typeface="Wingdings" panose="05000000000000000000" pitchFamily="2" charset="2"/>
              <a:buChar char="Ø"/>
            </a:pPr>
            <a:endParaRPr lang="fr-FR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23095" y="5411773"/>
            <a:ext cx="4068306" cy="84394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La présence de </a:t>
            </a:r>
            <a:r>
              <a:rPr lang="fr-FR" sz="1100" b="1" u="sng" dirty="0"/>
              <a:t>chacun</a:t>
            </a:r>
            <a:r>
              <a:rPr lang="fr-FR" sz="1100" b="1" dirty="0"/>
              <a:t> à </a:t>
            </a:r>
            <a:r>
              <a:rPr lang="fr-FR" sz="1100" b="1" u="sng" dirty="0"/>
              <a:t>toutes</a:t>
            </a:r>
            <a:r>
              <a:rPr lang="fr-FR" sz="1100" b="1" dirty="0"/>
              <a:t> ces rencontres est une condition impérative pour la célébration de votre mariage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78539" y="5349042"/>
            <a:ext cx="4443661" cy="991280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5285215" y="310995"/>
            <a:ext cx="4368207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fr-FR" sz="1100" b="1" dirty="0"/>
              <a:t>Un prêtre ou un diacre :</a:t>
            </a:r>
            <a:endParaRPr lang="fr-FR" sz="1100" dirty="0"/>
          </a:p>
          <a:p>
            <a:pPr marL="358775" lvl="1" indent="-171450" algn="just">
              <a:buFont typeface="Wingdings" panose="05000000000000000000" pitchFamily="2" charset="2"/>
              <a:buChar char="Ø"/>
            </a:pPr>
            <a:r>
              <a:rPr lang="fr-FR" sz="1100" dirty="0"/>
              <a:t>Le Père</a:t>
            </a:r>
          </a:p>
          <a:p>
            <a:pPr marL="358775" lvl="1" indent="-171450" algn="just">
              <a:buFont typeface="Wingdings" panose="05000000000000000000" pitchFamily="2" charset="2"/>
              <a:buChar char="Ø"/>
            </a:pPr>
            <a:r>
              <a:rPr lang="fr-FR" sz="1100" dirty="0"/>
              <a:t>Le Père</a:t>
            </a:r>
          </a:p>
          <a:p>
            <a:pPr marL="179388" lvl="1" algn="just"/>
            <a:r>
              <a:rPr lang="fr-FR" sz="1100" dirty="0"/>
              <a:t> 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fr-FR" sz="1100" b="1" dirty="0"/>
              <a:t>Des couples chrétiens mariés du Secteur pastoral, paroissiens engagés dans l’équipe mariage qui se mettent à votre disposition pour vous accompagner</a:t>
            </a:r>
            <a:r>
              <a:rPr lang="fr-FR" sz="1100" dirty="0"/>
              <a:t> :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fr-FR" sz="1100" dirty="0"/>
              <a:t>-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fr-FR" sz="1100" dirty="0"/>
              <a:t>-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fr-FR" sz="1100" dirty="0"/>
              <a:t>-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fr-FR" sz="1100" dirty="0"/>
              <a:t>-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fr-FR" sz="1100" dirty="0"/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fr-FR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5141784" y="2945682"/>
            <a:ext cx="46550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100" dirty="0"/>
              <a:t>Tous ont à cœur de vous permettre de nourrir le dialogue entre vous pour vivre pleinement en Église la célébration de votre mariage. Ils vous accueilleront </a:t>
            </a:r>
            <a:r>
              <a:rPr lang="fr-FR" sz="1100" b="1" dirty="0"/>
              <a:t>dans la bienveillance et le respect de votre chemin personnel.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306641" y="58897"/>
            <a:ext cx="437358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Plusieurs rencontres jalonneront le parcours de votre préparation,</a:t>
            </a:r>
          </a:p>
          <a:p>
            <a:pPr algn="ctr"/>
            <a:r>
              <a:rPr lang="fr-FR" sz="1100" b="1" dirty="0"/>
              <a:t>pour vous permettre de cheminer vers le sacrement. </a:t>
            </a:r>
          </a:p>
          <a:p>
            <a:pPr algn="ctr"/>
            <a:r>
              <a:rPr lang="fr-FR" sz="1100" b="1" u="sng" dirty="0">
                <a:solidFill>
                  <a:srgbClr val="BE5209"/>
                </a:solidFill>
              </a:rPr>
              <a:t>Ce chemin est à parcourir en entier, notez en les dates</a:t>
            </a:r>
            <a:r>
              <a:rPr lang="fr-FR" sz="1100" b="1" dirty="0">
                <a:solidFill>
                  <a:srgbClr val="BE5209"/>
                </a:solidFill>
              </a:rPr>
              <a:t> :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5216891" y="3705505"/>
            <a:ext cx="4436531" cy="2462213"/>
          </a:xfrm>
          <a:prstGeom prst="rect">
            <a:avLst/>
          </a:prstGeom>
          <a:noFill/>
          <a:ln w="38100">
            <a:solidFill>
              <a:srgbClr val="DDA47E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endParaRPr lang="fr-FR" sz="1100" dirty="0"/>
          </a:p>
          <a:p>
            <a:pPr algn="ctr"/>
            <a:r>
              <a:rPr lang="fr-FR" sz="1100" dirty="0"/>
              <a:t>Vous ne venez pas pour cocher une case administrative,</a:t>
            </a:r>
          </a:p>
          <a:p>
            <a:pPr algn="ctr"/>
            <a:r>
              <a:rPr lang="fr-FR" sz="1100" dirty="0"/>
              <a:t>ou passer une douane pour vous marier « à » l’église. </a:t>
            </a:r>
          </a:p>
          <a:p>
            <a:pPr algn="ctr"/>
            <a:r>
              <a:rPr lang="fr-FR" sz="1100" dirty="0"/>
              <a:t>Ce n’est pas l’esprit de ce parcours. </a:t>
            </a:r>
          </a:p>
          <a:p>
            <a:pPr algn="ctr"/>
            <a:endParaRPr lang="fr-FR" sz="1100" dirty="0"/>
          </a:p>
          <a:p>
            <a:pPr algn="ctr"/>
            <a:r>
              <a:rPr lang="fr-FR" sz="1100" dirty="0"/>
              <a:t>Invités par le Christ, vous venez à sa rencontre,</a:t>
            </a:r>
          </a:p>
          <a:p>
            <a:pPr algn="ctr"/>
            <a:r>
              <a:rPr lang="fr-FR" sz="1100" dirty="0"/>
              <a:t>pour vous marier « </a:t>
            </a:r>
            <a:r>
              <a:rPr lang="fr-FR" sz="1100" b="1" u="sng" dirty="0"/>
              <a:t>dans</a:t>
            </a:r>
            <a:r>
              <a:rPr lang="fr-FR" sz="1100" dirty="0"/>
              <a:t> » l’</a:t>
            </a:r>
            <a:r>
              <a:rPr lang="fr-FR" sz="1100" cap="all" dirty="0"/>
              <a:t>é</a:t>
            </a:r>
            <a:r>
              <a:rPr lang="fr-FR" sz="1100" dirty="0"/>
              <a:t>glise :</a:t>
            </a:r>
          </a:p>
          <a:p>
            <a:pPr algn="ctr"/>
            <a:r>
              <a:rPr lang="fr-FR" sz="1100" dirty="0"/>
              <a:t>votre démarche est belle et d’abord intérieure,</a:t>
            </a:r>
          </a:p>
          <a:p>
            <a:pPr algn="ctr"/>
            <a:r>
              <a:rPr lang="fr-FR" sz="1100" dirty="0"/>
              <a:t>pour être, le grand jour venu, pleinement extérieure !</a:t>
            </a:r>
          </a:p>
          <a:p>
            <a:pPr algn="ctr"/>
            <a:endParaRPr lang="fr-FR" sz="1100" dirty="0"/>
          </a:p>
          <a:p>
            <a:pPr algn="ctr"/>
            <a:r>
              <a:rPr lang="fr-FR" sz="1100" dirty="0"/>
              <a:t>C’est </a:t>
            </a:r>
            <a:r>
              <a:rPr lang="fr-FR" sz="1100" b="1" dirty="0">
                <a:solidFill>
                  <a:srgbClr val="C00000"/>
                </a:solidFill>
              </a:rPr>
              <a:t>une chance merveilleuse </a:t>
            </a:r>
            <a:r>
              <a:rPr lang="fr-FR" sz="1100" dirty="0"/>
              <a:t>de vous poser des questions essentielles sur l’engagement que vous désirez prendre et sur le sens que vous voulez donner à votre couple et à votre famille. </a:t>
            </a:r>
          </a:p>
          <a:p>
            <a:pPr algn="ctr"/>
            <a:endParaRPr lang="fr-FR" sz="11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141784" y="87772"/>
            <a:ext cx="465507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100" b="1" u="sng" dirty="0"/>
              <a:t>Qui allez-vous</a:t>
            </a:r>
            <a:r>
              <a:rPr lang="fr-FR" sz="1100" u="sng" dirty="0"/>
              <a:t> </a:t>
            </a:r>
            <a:r>
              <a:rPr lang="fr-FR" sz="1100" b="1" u="sng" dirty="0"/>
              <a:t>rencontrer</a:t>
            </a:r>
            <a:r>
              <a:rPr lang="fr-FR" sz="1100" b="1" dirty="0"/>
              <a:t> ?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3739" y="6340322"/>
            <a:ext cx="480701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Le temps que vous consacrerez à ce parcours, nul ne vous le prend : </a:t>
            </a:r>
          </a:p>
          <a:p>
            <a:pPr algn="ctr"/>
            <a:r>
              <a:rPr lang="fr-FR" sz="1200" b="1" dirty="0"/>
              <a:t>c’est vous qui vous l’offrez à vous-mêmes : profitez-en pleinement !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285215" y="6255718"/>
            <a:ext cx="436820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i="1" dirty="0"/>
              <a:t>« Tout homme qui écoute ce que je dis là et le met en pratique</a:t>
            </a:r>
          </a:p>
          <a:p>
            <a:pPr algn="ctr"/>
            <a:r>
              <a:rPr lang="fr-FR" sz="1100" b="1" i="1" dirty="0"/>
              <a:t>est comparable à un homme prévoyant qui a bâti sa maison sur le roc »</a:t>
            </a:r>
          </a:p>
          <a:p>
            <a:pPr algn="ctr"/>
            <a:r>
              <a:rPr lang="fr-FR" sz="1100" b="1" i="1" dirty="0"/>
              <a:t>(Évangile selon saint Matthieu 7,24)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285215" y="3559272"/>
            <a:ext cx="1391728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100" b="1" dirty="0">
                <a:solidFill>
                  <a:srgbClr val="BE5209"/>
                </a:solidFill>
              </a:rPr>
              <a:t>Invités par le Christ !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4953000" y="48125"/>
            <a:ext cx="0" cy="6728059"/>
          </a:xfrm>
          <a:prstGeom prst="line">
            <a:avLst/>
          </a:prstGeom>
          <a:ln>
            <a:solidFill>
              <a:srgbClr val="DDA4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7463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E8F6C664AB324FB4A29D72FEA99006" ma:contentTypeVersion="16" ma:contentTypeDescription="Crée un document." ma:contentTypeScope="" ma:versionID="ed3f4dfd036aea61dcac36fa5ef545d3">
  <xsd:schema xmlns:xsd="http://www.w3.org/2001/XMLSchema" xmlns:xs="http://www.w3.org/2001/XMLSchema" xmlns:p="http://schemas.microsoft.com/office/2006/metadata/properties" xmlns:ns2="9d18aa83-4f42-4660-8a40-0be3fbf547d2" xmlns:ns3="12095b4e-33e8-4a02-97e0-ff10421cb36d" targetNamespace="http://schemas.microsoft.com/office/2006/metadata/properties" ma:root="true" ma:fieldsID="32f2d4b193469965d7a702aba20411c6" ns2:_="" ns3:_="">
    <xsd:import namespace="9d18aa83-4f42-4660-8a40-0be3fbf547d2"/>
    <xsd:import namespace="12095b4e-33e8-4a02-97e0-ff10421cb3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18aa83-4f42-4660-8a40-0be3fbf547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e20e14-0775-404d-8892-bbc9c149ce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95b4e-33e8-4a02-97e0-ff10421cb36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258cd66-ca87-421b-8880-df44631fdbbe}" ma:internalName="TaxCatchAll" ma:showField="CatchAllData" ma:web="12095b4e-33e8-4a02-97e0-ff10421cb3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3D1E88-C372-4A79-B5A0-0681E15C1E1B}"/>
</file>

<file path=customXml/itemProps2.xml><?xml version="1.0" encoding="utf-8"?>
<ds:datastoreItem xmlns:ds="http://schemas.openxmlformats.org/officeDocument/2006/customXml" ds:itemID="{D0398372-B31B-4F49-9E34-44BA144C2CA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845</Words>
  <Application>Microsoft Office PowerPoint</Application>
  <PresentationFormat>Format A4 (210 x 297 mm)</PresentationFormat>
  <Paragraphs>87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 MALEISSYE-MELUN Hugues</dc:creator>
  <cp:lastModifiedBy>Nathalie CHAIX</cp:lastModifiedBy>
  <cp:revision>75</cp:revision>
  <cp:lastPrinted>2018-11-23T06:47:53Z</cp:lastPrinted>
  <dcterms:created xsi:type="dcterms:W3CDTF">2018-11-21T07:05:28Z</dcterms:created>
  <dcterms:modified xsi:type="dcterms:W3CDTF">2023-04-12T08:59:35Z</dcterms:modified>
</cp:coreProperties>
</file>