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g2MU22J0ecHZkKX9Lav/K4V41x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39108F7-FCB1-481B-B4D7-DAABA6BC7F6F}">
  <a:tblStyle styleId="{239108F7-FCB1-481B-B4D7-DAABA6BC7F6F}" styleName="Table_0">
    <a:wholeTbl>
      <a:tcTxStyle b="off" i="off">
        <a:font>
          <a:latin typeface="The Hand"/>
          <a:ea typeface="The Hand"/>
          <a:cs typeface="The Hand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9"/>
          <p:cNvSpPr txBox="1">
            <a:spLocks noGrp="1"/>
          </p:cNvSpPr>
          <p:nvPr>
            <p:ph type="body" idx="1"/>
          </p:nvPr>
        </p:nvSpPr>
        <p:spPr>
          <a:xfrm>
            <a:off x="838200" y="1929384"/>
            <a:ext cx="10515600" cy="425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marL="1371600" lvl="2" indent="-355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marL="2286000" lvl="4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17" name="Google Shape;17;p19" descr="Tag=AccentColor&#10;Flavor=Light&#10;Target=FillAndLine"/>
          <p:cNvSpPr/>
          <p:nvPr/>
        </p:nvSpPr>
        <p:spPr>
          <a:xfrm>
            <a:off x="838199" y="1709928"/>
            <a:ext cx="10515600" cy="27432"/>
          </a:xfrm>
          <a:custGeom>
            <a:avLst/>
            <a:gdLst/>
            <a:ahLst/>
            <a:cxnLst/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dk1"/>
          </a:solidFill>
          <a:ln w="3810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0" descr="Tag=AccentColor&#10;Flavor=Light&#10;Target=FillAndLine"/>
          <p:cNvSpPr/>
          <p:nvPr/>
        </p:nvSpPr>
        <p:spPr>
          <a:xfrm>
            <a:off x="838200" y="4736883"/>
            <a:ext cx="4243589" cy="27432"/>
          </a:xfrm>
          <a:custGeom>
            <a:avLst/>
            <a:gdLst/>
            <a:ahLst/>
            <a:cxnLst/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dk1"/>
          </a:solidFill>
          <a:ln w="3810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20"/>
          <p:cNvSpPr txBox="1"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None/>
              <a:defRPr sz="9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0"/>
          <p:cNvSpPr txBox="1"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1pPr>
            <a:lvl2pPr lvl="1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" name="Google Shape;22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2"/>
          <p:cNvSpPr txBox="1"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rial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2"/>
          <p:cNvSpPr txBox="1"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35" name="Google Shape;35;p22" descr="Tag=AccentColor&#10;Flavor=Light&#10;Target=FillAndLine"/>
          <p:cNvSpPr/>
          <p:nvPr/>
        </p:nvSpPr>
        <p:spPr>
          <a:xfrm>
            <a:off x="838200" y="4736883"/>
            <a:ext cx="4243589" cy="27432"/>
          </a:xfrm>
          <a:custGeom>
            <a:avLst/>
            <a:gdLst/>
            <a:ahLst/>
            <a:cxnLst/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dk1"/>
          </a:solidFill>
          <a:ln w="3810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3"/>
          <p:cNvSpPr txBox="1">
            <a:spLocks noGrp="1"/>
          </p:cNvSpPr>
          <p:nvPr>
            <p:ph type="body" idx="1"/>
          </p:nvPr>
        </p:nvSpPr>
        <p:spPr>
          <a:xfrm>
            <a:off x="838200" y="1929384"/>
            <a:ext cx="5181600" cy="425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23"/>
          <p:cNvSpPr txBox="1">
            <a:spLocks noGrp="1"/>
          </p:cNvSpPr>
          <p:nvPr>
            <p:ph type="body" idx="2"/>
          </p:nvPr>
        </p:nvSpPr>
        <p:spPr>
          <a:xfrm>
            <a:off x="6172200" y="1929384"/>
            <a:ext cx="5181600" cy="425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43" name="Google Shape;43;p23" descr="Tag=AccentColor&#10;Flavor=Light&#10;Target=FillAndLine"/>
          <p:cNvSpPr/>
          <p:nvPr/>
        </p:nvSpPr>
        <p:spPr>
          <a:xfrm>
            <a:off x="838199" y="1709928"/>
            <a:ext cx="10515600" cy="27432"/>
          </a:xfrm>
          <a:custGeom>
            <a:avLst/>
            <a:gdLst/>
            <a:ahLst/>
            <a:cxnLst/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dk1"/>
          </a:solidFill>
          <a:ln w="3810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4"/>
          <p:cNvSpPr txBox="1"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/>
            </a:lvl1pPr>
            <a:lvl2pPr marL="914400" lvl="1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24"/>
          <p:cNvSpPr txBox="1">
            <a:spLocks noGrp="1"/>
          </p:cNvSpPr>
          <p:nvPr>
            <p:ph type="body" idx="2"/>
          </p:nvPr>
        </p:nvSpPr>
        <p:spPr>
          <a:xfrm>
            <a:off x="839788" y="2926080"/>
            <a:ext cx="5157787" cy="3264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24"/>
          <p:cNvSpPr txBox="1">
            <a:spLocks noGrp="1"/>
          </p:cNvSpPr>
          <p:nvPr>
            <p:ph type="body" idx="3"/>
          </p:nvPr>
        </p:nvSpPr>
        <p:spPr>
          <a:xfrm>
            <a:off x="6172200" y="1938528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/>
            </a:lvl1pPr>
            <a:lvl2pPr marL="914400" lvl="1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24"/>
          <p:cNvSpPr txBox="1">
            <a:spLocks noGrp="1"/>
          </p:cNvSpPr>
          <p:nvPr>
            <p:ph type="body" idx="4"/>
          </p:nvPr>
        </p:nvSpPr>
        <p:spPr>
          <a:xfrm>
            <a:off x="6172200" y="2926080"/>
            <a:ext cx="5183188" cy="3264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53" name="Google Shape;53;p24" descr="Tag=AccentColor&#10;Flavor=Light&#10;Target=FillAndLine"/>
          <p:cNvSpPr/>
          <p:nvPr/>
        </p:nvSpPr>
        <p:spPr>
          <a:xfrm>
            <a:off x="838199" y="1709928"/>
            <a:ext cx="10515600" cy="27432"/>
          </a:xfrm>
          <a:custGeom>
            <a:avLst/>
            <a:gdLst/>
            <a:ahLst/>
            <a:cxnLst/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dk1"/>
          </a:solidFill>
          <a:ln w="3810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800"/>
              <a:buFont typeface="Arial"/>
              <a:buNone/>
              <a:defRPr sz="7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59" name="Google Shape;59;p25" descr="Tag=AccentColor&#10;Flavor=Light&#10;Target=FillAndLine"/>
          <p:cNvSpPr/>
          <p:nvPr/>
        </p:nvSpPr>
        <p:spPr>
          <a:xfrm>
            <a:off x="3974206" y="5126892"/>
            <a:ext cx="4243589" cy="27432"/>
          </a:xfrm>
          <a:custGeom>
            <a:avLst/>
            <a:gdLst/>
            <a:ahLst/>
            <a:cxnLst/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dk1"/>
          </a:solidFill>
          <a:ln w="3810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6"/>
          <p:cNvSpPr txBox="1">
            <a:spLocks noGrp="1"/>
          </p:cNvSpPr>
          <p:nvPr>
            <p:ph type="body" idx="1"/>
          </p:nvPr>
        </p:nvSpPr>
        <p:spPr>
          <a:xfrm>
            <a:off x="5303520" y="548640"/>
            <a:ext cx="6053328" cy="5431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4318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3" name="Google Shape;63;p26"/>
          <p:cNvSpPr txBox="1">
            <a:spLocks noGrp="1"/>
          </p:cNvSpPr>
          <p:nvPr>
            <p:ph type="body" idx="2"/>
          </p:nvPr>
        </p:nvSpPr>
        <p:spPr>
          <a:xfrm>
            <a:off x="839788" y="3977640"/>
            <a:ext cx="3932237" cy="2002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1pPr>
            <a:lvl2pPr marL="914400" lvl="1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4" name="Google Shape;64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67" name="Google Shape;67;p26" descr="Tag=AccentColor&#10;Flavor=Light&#10;Target=FillAndLine"/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/>
            <a:ahLst/>
            <a:cxnLst/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dk1"/>
          </a:solidFill>
          <a:ln w="444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7"/>
          <p:cNvSpPr>
            <a:spLocks noGrp="1"/>
          </p:cNvSpPr>
          <p:nvPr>
            <p:ph type="pic" idx="2"/>
          </p:nvPr>
        </p:nvSpPr>
        <p:spPr>
          <a:xfrm>
            <a:off x="5303520" y="548640"/>
            <a:ext cx="6053328" cy="5431536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27"/>
          <p:cNvSpPr txBox="1">
            <a:spLocks noGrp="1"/>
          </p:cNvSpPr>
          <p:nvPr>
            <p:ph type="body" idx="1"/>
          </p:nvPr>
        </p:nvSpPr>
        <p:spPr>
          <a:xfrm>
            <a:off x="839788" y="3977640"/>
            <a:ext cx="3931920" cy="2002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1pPr>
            <a:lvl2pPr marL="914400" lvl="1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2" name="Google Shape;72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75" name="Google Shape;75;p27" descr="Tag=AccentColor&#10;Flavor=Light&#10;Target=FillAndLine"/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/>
            <a:ahLst/>
            <a:cxnLst/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dk1"/>
          </a:solidFill>
          <a:ln w="444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fr-FR"/>
              <a:t>« Parlons vrai, Parlons français ! » </a:t>
            </a:r>
            <a:endParaRPr/>
          </a:p>
        </p:txBody>
      </p:sp>
      <p:pic>
        <p:nvPicPr>
          <p:cNvPr id="123" name="Google Shape;123;p8" descr="Gaming Live Questions pour un Champion : 1/2 : le 9 points gagnants -  jeuxvideo.com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93205" y="2878371"/>
            <a:ext cx="4074795" cy="30688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fr-FR"/>
              <a:t>« Parlons vrai, Parlons français ! » </a:t>
            </a:r>
            <a:endParaRPr/>
          </a:p>
        </p:txBody>
      </p:sp>
      <p:sp>
        <p:nvSpPr>
          <p:cNvPr id="129" name="Google Shape;129;p9"/>
          <p:cNvSpPr txBox="1"/>
          <p:nvPr/>
        </p:nvSpPr>
        <p:spPr>
          <a:xfrm>
            <a:off x="2331302" y="2221541"/>
            <a:ext cx="9327298" cy="3139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 quotidien, dans la rue ou sur les écrans, sa pratique est un véritable chemin de croix, si je n’ai pas éduqué mon regard et mon esprit… Je suis …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 suis une vertu positive, en m’adoptant, ma relation aux autres n’aura plus comme seul objectif le plaisir, mais sera porteuse de fruits, car tournée vers l’autre …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Sans démarche personnelle volontaire, elle sera vécue comme un interdit, génèrera de la frustration,… 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9"/>
          <p:cNvSpPr txBox="1"/>
          <p:nvPr/>
        </p:nvSpPr>
        <p:spPr>
          <a:xfrm>
            <a:off x="838200" y="5276180"/>
            <a:ext cx="10359656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8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 Chasteté</a:t>
            </a:r>
            <a:endParaRPr/>
          </a:p>
        </p:txBody>
      </p:sp>
      <p:pic>
        <p:nvPicPr>
          <p:cNvPr id="131" name="Google Shape;131;p9" descr="Gaming Live Questions pour un Champion : 1/2 : le 9 points gagnants -  jeuxvideo.com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0525" y="3058478"/>
            <a:ext cx="1757233" cy="13234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fr-FR"/>
              <a:t>« Parlons vrai, Parlons français ! » </a:t>
            </a:r>
            <a:endParaRPr/>
          </a:p>
        </p:txBody>
      </p:sp>
      <p:sp>
        <p:nvSpPr>
          <p:cNvPr id="137" name="Google Shape;137;p10"/>
          <p:cNvSpPr txBox="1"/>
          <p:nvPr/>
        </p:nvSpPr>
        <p:spPr>
          <a:xfrm>
            <a:off x="1600200" y="2185688"/>
            <a:ext cx="10591800" cy="43704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Comme un trésor, je suis recherché, difficile à trouver, difficile à atteindre, Je suis…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Mais, si je ne le suis pas, alors je peux humilier, abaisser, profaner, …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 suis…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L’âme qui la possède, garde en elle la splendeur première que Dieu lui a donnée au moment de sa création.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Rarement atteinte, souvent mesurée ou contrôlée, je suis sans défaut, je suis …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0"/>
          <p:cNvSpPr txBox="1"/>
          <p:nvPr/>
        </p:nvSpPr>
        <p:spPr>
          <a:xfrm>
            <a:off x="762000" y="5284488"/>
            <a:ext cx="10359656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8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 Pureté</a:t>
            </a:r>
            <a:endParaRPr/>
          </a:p>
        </p:txBody>
      </p:sp>
      <p:pic>
        <p:nvPicPr>
          <p:cNvPr id="139" name="Google Shape;139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0500" y="2357138"/>
            <a:ext cx="1143000" cy="309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1"/>
          <p:cNvSpPr txBox="1">
            <a:spLocks noGrp="1"/>
          </p:cNvSpPr>
          <p:nvPr>
            <p:ph type="body" idx="1"/>
          </p:nvPr>
        </p:nvSpPr>
        <p:spPr>
          <a:xfrm>
            <a:off x="838200" y="2272284"/>
            <a:ext cx="10720388" cy="3333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fr-FR" sz="2400">
                <a:latin typeface="Arial"/>
                <a:ea typeface="Arial"/>
                <a:cs typeface="Arial"/>
                <a:sym typeface="Arial"/>
              </a:rPr>
              <a:t>Je suis indispensable, jamais assez donnée, toujours reçue avec plaisir…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fr-FR" sz="2400">
                <a:latin typeface="Arial"/>
                <a:ea typeface="Arial"/>
                <a:cs typeface="Arial"/>
                <a:sym typeface="Arial"/>
              </a:rPr>
              <a:t>Il n’y pas d’âge, ni de sexe, qui peuvent s’en passer, je suis …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fr-FR" sz="2400">
                <a:latin typeface="Arial"/>
                <a:ea typeface="Arial"/>
                <a:cs typeface="Arial"/>
                <a:sym typeface="Arial"/>
              </a:rPr>
              <a:t>Véritable clé du cœur, je me manifeste de mille façons, je n’ai qu’un but c’est de faire plaisir. Je suis trop souvent oublié, je suis, …</a:t>
            </a:r>
            <a:endParaRPr/>
          </a:p>
          <a:p>
            <a:pPr marL="228600" lvl="0" indent="-5080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145" name="Google Shape;145;p11"/>
          <p:cNvSpPr txBox="1"/>
          <p:nvPr/>
        </p:nvSpPr>
        <p:spPr>
          <a:xfrm>
            <a:off x="762000" y="5284488"/>
            <a:ext cx="10359656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8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 Tendresse</a:t>
            </a:r>
            <a:endParaRPr/>
          </a:p>
        </p:txBody>
      </p:sp>
      <p:sp>
        <p:nvSpPr>
          <p:cNvPr id="146" name="Google Shape;146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fr-FR"/>
              <a:t>« Parlons vrai, Parlons français ! »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600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2"/>
          <p:cNvSpPr txBox="1">
            <a:spLocks noGrp="1"/>
          </p:cNvSpPr>
          <p:nvPr>
            <p:ph type="body" idx="1"/>
          </p:nvPr>
        </p:nvSpPr>
        <p:spPr>
          <a:xfrm>
            <a:off x="838200" y="1929384"/>
            <a:ext cx="10515600" cy="3333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r-FR">
                <a:latin typeface="Arial"/>
                <a:ea typeface="Arial"/>
                <a:cs typeface="Arial"/>
                <a:sym typeface="Arial"/>
              </a:rPr>
              <a:t>Ennemi numéro 1 de la société de consommation, je suis à contre-courant, je suis…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r-FR">
                <a:latin typeface="Arial"/>
                <a:ea typeface="Arial"/>
                <a:cs typeface="Arial"/>
                <a:sym typeface="Arial"/>
              </a:rPr>
              <a:t>Je suis un chemin de construction qui permet d’accepter et de grandir, … je suis…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r-FR">
                <a:latin typeface="Arial"/>
                <a:ea typeface="Arial"/>
                <a:cs typeface="Arial"/>
                <a:sym typeface="Arial"/>
              </a:rPr>
              <a:t>Facilement acceptée pour la balance, plus difficilement dans l’intimité, je suis…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r-FR">
                <a:latin typeface="Arial"/>
                <a:ea typeface="Arial"/>
                <a:cs typeface="Arial"/>
                <a:sym typeface="Arial"/>
              </a:rPr>
              <a:t>En éduquant mon esprit et ma volonté, je la vis intensément, je peux être un chemin de guérison, un chemin vers l’absolu… Je suis …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2"/>
          <p:cNvSpPr txBox="1"/>
          <p:nvPr/>
        </p:nvSpPr>
        <p:spPr>
          <a:xfrm>
            <a:off x="762000" y="5284488"/>
            <a:ext cx="10359600" cy="132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8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L’</a:t>
            </a:r>
            <a:r>
              <a:rPr lang="fr-FR" sz="8000" b="1">
                <a:solidFill>
                  <a:schemeClr val="dk1"/>
                </a:solidFill>
              </a:rPr>
              <a:t>A</a:t>
            </a:r>
            <a:r>
              <a:rPr lang="fr-FR" sz="8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bstinence</a:t>
            </a:r>
            <a:endParaRPr/>
          </a:p>
        </p:txBody>
      </p:sp>
      <p:sp>
        <p:nvSpPr>
          <p:cNvPr id="153" name="Google Shape;153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fr-FR"/>
              <a:t>« Parlons vrai, Parlons français ! »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60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3"/>
          <p:cNvSpPr txBox="1">
            <a:spLocks noGrp="1"/>
          </p:cNvSpPr>
          <p:nvPr>
            <p:ph type="body" idx="1"/>
          </p:nvPr>
        </p:nvSpPr>
        <p:spPr>
          <a:xfrm>
            <a:off x="838200" y="1929384"/>
            <a:ext cx="10515600" cy="3333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fr-FR" sz="2400">
                <a:latin typeface="Arial"/>
                <a:ea typeface="Arial"/>
                <a:cs typeface="Arial"/>
                <a:sym typeface="Arial"/>
              </a:rPr>
              <a:t>Souvent enfermée à un seul domaine, j’en éveille cinq…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fr-FR" sz="2400">
                <a:latin typeface="Arial"/>
                <a:ea typeface="Arial"/>
                <a:cs typeface="Arial"/>
                <a:sym typeface="Arial"/>
              </a:rPr>
              <a:t>Attention, la mesure est mon équilibre, je peux vous éloigner ou vous attirer, je suis …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fr-FR" sz="2400">
                <a:latin typeface="Arial"/>
                <a:ea typeface="Arial"/>
                <a:cs typeface="Arial"/>
                <a:sym typeface="Arial"/>
              </a:rPr>
              <a:t>Je suis une frontière subtile qui favorise l’éveil. Me confondre peut provoquer l’écœurement… 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fr-FR" sz="2400">
                <a:latin typeface="Arial"/>
                <a:ea typeface="Arial"/>
                <a:cs typeface="Arial"/>
                <a:sym typeface="Arial"/>
              </a:rPr>
              <a:t>Je peux éveiller votre désir, par les sens, … Je suis…</a:t>
            </a:r>
            <a:endParaRPr/>
          </a:p>
        </p:txBody>
      </p:sp>
      <p:sp>
        <p:nvSpPr>
          <p:cNvPr id="159" name="Google Shape;159;p13"/>
          <p:cNvSpPr txBox="1"/>
          <p:nvPr/>
        </p:nvSpPr>
        <p:spPr>
          <a:xfrm>
            <a:off x="762000" y="5284488"/>
            <a:ext cx="10359656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8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 Sensualité</a:t>
            </a:r>
            <a:endParaRPr/>
          </a:p>
        </p:txBody>
      </p:sp>
      <p:sp>
        <p:nvSpPr>
          <p:cNvPr id="160" name="Google Shape;16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fr-FR"/>
              <a:t>« Parlons vrai, Parlons français ! »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600"/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4"/>
          <p:cNvSpPr txBox="1">
            <a:spLocks noGrp="1"/>
          </p:cNvSpPr>
          <p:nvPr>
            <p:ph type="body" idx="1"/>
          </p:nvPr>
        </p:nvSpPr>
        <p:spPr>
          <a:xfrm>
            <a:off x="838200" y="1929384"/>
            <a:ext cx="10834688" cy="3333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r-FR">
                <a:latin typeface="Arial"/>
                <a:ea typeface="Arial"/>
                <a:cs typeface="Arial"/>
                <a:sym typeface="Arial"/>
              </a:rPr>
              <a:t>Je suis un jugement esthétique, 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r-FR">
                <a:latin typeface="Arial"/>
                <a:ea typeface="Arial"/>
                <a:cs typeface="Arial"/>
                <a:sym typeface="Arial"/>
              </a:rPr>
              <a:t>je suis un désir amoureux, mais j’ai perdu mon âme, … 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r-FR">
                <a:latin typeface="Arial"/>
                <a:ea typeface="Arial"/>
                <a:cs typeface="Arial"/>
                <a:sym typeface="Arial"/>
              </a:rPr>
              <a:t>Je ne suis pas un sentiment, et sans ce dernier, je ne suis qu’un excitant,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r-FR">
                <a:latin typeface="Arial"/>
                <a:ea typeface="Arial"/>
                <a:cs typeface="Arial"/>
                <a:sym typeface="Arial"/>
              </a:rPr>
              <a:t>Je favorise les pulsions, mon royaume est celui des fantasmes, 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r-FR">
                <a:latin typeface="Arial"/>
                <a:ea typeface="Arial"/>
                <a:cs typeface="Arial"/>
                <a:sym typeface="Arial"/>
              </a:rPr>
              <a:t>En étymologie, je viens d’un Dieu Grec, …</a:t>
            </a:r>
            <a:endParaRPr/>
          </a:p>
        </p:txBody>
      </p:sp>
      <p:sp>
        <p:nvSpPr>
          <p:cNvPr id="166" name="Google Shape;166;p14"/>
          <p:cNvSpPr txBox="1"/>
          <p:nvPr/>
        </p:nvSpPr>
        <p:spPr>
          <a:xfrm>
            <a:off x="762000" y="5284488"/>
            <a:ext cx="10359600" cy="132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8000" b="1">
                <a:solidFill>
                  <a:schemeClr val="dk1"/>
                </a:solidFill>
              </a:rPr>
              <a:t>L'Érotisme</a:t>
            </a:r>
            <a:endParaRPr/>
          </a:p>
        </p:txBody>
      </p:sp>
      <p:sp>
        <p:nvSpPr>
          <p:cNvPr id="167" name="Google Shape;167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fr-FR"/>
              <a:t>« Parlons vrai, Parlons français ! »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600"/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76325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fr-FR"/>
              <a:t>Le sens des mots, le poids de nos actes...</a:t>
            </a:r>
            <a:endParaRPr/>
          </a:p>
        </p:txBody>
      </p:sp>
      <p:graphicFrame>
        <p:nvGraphicFramePr>
          <p:cNvPr id="173" name="Google Shape;173;p15"/>
          <p:cNvGraphicFramePr/>
          <p:nvPr/>
        </p:nvGraphicFramePr>
        <p:xfrm>
          <a:off x="198120" y="1849161"/>
          <a:ext cx="11628100" cy="4751840"/>
        </p:xfrm>
        <a:graphic>
          <a:graphicData uri="http://schemas.openxmlformats.org/drawingml/2006/table">
            <a:tbl>
              <a:tblPr firstRow="1" firstCol="1" bandRow="1">
                <a:noFill/>
                <a:tableStyleId>{239108F7-FCB1-481B-B4D7-DAABA6BC7F6F}</a:tableStyleId>
              </a:tblPr>
              <a:tblGrid>
                <a:gridCol w="3875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5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295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b="1" u="none" strike="noStrike" cap="none">
                        <a:solidFill>
                          <a:srgbClr val="00206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2400" b="1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Chasteté</a:t>
                      </a:r>
                      <a:r>
                        <a:rPr lang="fr-FR" sz="1600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Vertu positive, juste place du corps dans la relation à l’autre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600" u="none" strike="noStrike" cap="none">
                        <a:solidFill>
                          <a:srgbClr val="00206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2400" b="1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Pureté</a:t>
                      </a:r>
                      <a:r>
                        <a:rPr lang="fr-FR" sz="1600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Volonté de ne pas faire de mal, droiture d’intention</a:t>
                      </a:r>
                      <a:endParaRPr sz="1600" u="none" strike="noStrike" cap="none">
                        <a:solidFill>
                          <a:srgbClr val="00206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2400" b="1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Tendresse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Manifestation de l’amour par des gestes d’affection</a:t>
                      </a:r>
                      <a:endParaRPr sz="1600" u="none" strike="noStrike" cap="none">
                        <a:solidFill>
                          <a:srgbClr val="00206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23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2400" b="1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Charité</a:t>
                      </a:r>
                      <a:endParaRPr sz="1600" b="1" u="none" strike="noStrike" cap="none">
                        <a:solidFill>
                          <a:srgbClr val="00206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Vertu qui porte à vouloir et à faire du bien aux autres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600" u="none" strike="noStrike" cap="none">
                        <a:solidFill>
                          <a:srgbClr val="00206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2400" b="1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Abstinence</a:t>
                      </a:r>
                      <a:endParaRPr sz="1600" b="1" u="none" strike="noStrike" cap="none">
                        <a:solidFill>
                          <a:srgbClr val="00206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Action de s’interdire certains plaisirs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600" u="none" strike="noStrike" cap="none">
                        <a:solidFill>
                          <a:srgbClr val="00206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2400" b="1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Continence</a:t>
                      </a:r>
                      <a:r>
                        <a:rPr lang="fr-FR" sz="1600" b="1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Abstinence des plaisirs sexuels,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Absence de relation sexuelle</a:t>
                      </a:r>
                      <a:endParaRPr sz="1600" u="none" strike="noStrike" cap="none">
                        <a:solidFill>
                          <a:srgbClr val="00206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64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2400" b="1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Sensualité</a:t>
                      </a:r>
                      <a:r>
                        <a:rPr lang="fr-FR" sz="1600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Attachement aux plaisirs des sens en rapport avec toutes formes de sensations causées par les 5 sens (audition, vue, odeur, goût, contact)</a:t>
                      </a:r>
                      <a:endParaRPr sz="1600" u="none" strike="noStrike" cap="none">
                        <a:solidFill>
                          <a:srgbClr val="00206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2400" b="1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Érotisme</a:t>
                      </a:r>
                      <a:r>
                        <a:rPr lang="fr-FR" sz="1600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Stimulation du désir sexuel, physique et mental, par la représentation ou la suggestion de la nudité du corps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600" u="none" strike="noStrike" cap="none">
                        <a:solidFill>
                          <a:srgbClr val="00206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2400" b="1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Pornographie</a:t>
                      </a:r>
                      <a:endParaRPr sz="1600" u="none" strike="noStrike" cap="none">
                        <a:solidFill>
                          <a:srgbClr val="00206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u="none" strike="noStrike" cap="none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Représentation, par des moyens artistiques ou de communication, de sujets obscènes à caractère sexuel ou d’actes sexuels, ayant pour but de susciter l’excitation sexuelle</a:t>
                      </a:r>
                      <a:endParaRPr sz="1600" u="none" strike="noStrike" cap="none">
                        <a:solidFill>
                          <a:srgbClr val="00206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LightSeed_2SEEDS">
      <a:dk1>
        <a:srgbClr val="000000"/>
      </a:dk1>
      <a:lt1>
        <a:srgbClr val="FFFFFF"/>
      </a:lt1>
      <a:dk2>
        <a:srgbClr val="412D24"/>
      </a:dk2>
      <a:lt2>
        <a:srgbClr val="E8E7E2"/>
      </a:lt2>
      <a:accent1>
        <a:srgbClr val="7F8DBA"/>
      </a:accent1>
      <a:accent2>
        <a:srgbClr val="84A9BC"/>
      </a:accent2>
      <a:accent3>
        <a:srgbClr val="9E96C6"/>
      </a:accent3>
      <a:accent4>
        <a:srgbClr val="BA897F"/>
      </a:accent4>
      <a:accent5>
        <a:srgbClr val="B9A07D"/>
      </a:accent5>
      <a:accent6>
        <a:srgbClr val="A6A772"/>
      </a:accent6>
      <a:hlink>
        <a:srgbClr val="908257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644</Words>
  <Application>Microsoft Macintosh PowerPoint</Application>
  <PresentationFormat>Grand écran</PresentationFormat>
  <Paragraphs>70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0" baseType="lpstr">
      <vt:lpstr>Arial</vt:lpstr>
      <vt:lpstr>SketchyVTI</vt:lpstr>
      <vt:lpstr>« Parlons vrai, Parlons français ! » </vt:lpstr>
      <vt:lpstr>« Parlons vrai, Parlons français ! » </vt:lpstr>
      <vt:lpstr>« Parlons vrai, Parlons français ! » </vt:lpstr>
      <vt:lpstr>« Parlons vrai, Parlons français ! » </vt:lpstr>
      <vt:lpstr>« Parlons vrai, Parlons français ! » </vt:lpstr>
      <vt:lpstr>« Parlons vrai, Parlons français ! » </vt:lpstr>
      <vt:lpstr>« Parlons vrai, Parlons français ! » </vt:lpstr>
      <vt:lpstr>Le sens des mots, le poids de nos actes...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 Parlons vrai, Parlons français ! » </dc:title>
  <dc:creator>Yves MAZIN</dc:creator>
  <cp:lastModifiedBy>Yves MAZIN</cp:lastModifiedBy>
  <cp:revision>1</cp:revision>
  <dcterms:created xsi:type="dcterms:W3CDTF">2021-02-21T16:51:25Z</dcterms:created>
  <dcterms:modified xsi:type="dcterms:W3CDTF">2024-03-13T21:09:42Z</dcterms:modified>
</cp:coreProperties>
</file>