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0" r:id="rId1"/>
  </p:sldMasterIdLst>
  <p:sldIdLst>
    <p:sldId id="256" r:id="rId2"/>
    <p:sldId id="257" r:id="rId3"/>
    <p:sldId id="258" r:id="rId4"/>
    <p:sldId id="260" r:id="rId5"/>
    <p:sldId id="264" r:id="rId6"/>
    <p:sldId id="261" r:id="rId7"/>
    <p:sldId id="262" r:id="rId8"/>
    <p:sldId id="263" r:id="rId9"/>
    <p:sldId id="265" r:id="rId10"/>
    <p:sldId id="273" r:id="rId11"/>
    <p:sldId id="266" r:id="rId12"/>
    <p:sldId id="267" r:id="rId13"/>
    <p:sldId id="259" r:id="rId14"/>
    <p:sldId id="268" r:id="rId15"/>
    <p:sldId id="269" r:id="rId16"/>
    <p:sldId id="274" r:id="rId17"/>
    <p:sldId id="271" r:id="rId18"/>
    <p:sldId id="270" r:id="rId19"/>
    <p:sldId id="272"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39" d="100"/>
          <a:sy n="39" d="100"/>
        </p:scale>
        <p:origin x="66" y="8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29647B24-BE0B-4CC5-A172-4C0BD5FE924A}" type="datetimeFigureOut">
              <a:rPr lang="fr-FR" smtClean="0"/>
              <a:t>17/06/2025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B7BDC4D-6C7F-472E-BC67-D03E3307869C}" type="slidenum">
              <a:rPr lang="fr-FR" smtClean="0"/>
              <a:t>‹N°›</a:t>
            </a:fld>
            <a:endParaRPr lang="fr-FR"/>
          </a:p>
        </p:txBody>
      </p:sp>
    </p:spTree>
    <p:extLst>
      <p:ext uri="{BB962C8B-B14F-4D97-AF65-F5344CB8AC3E}">
        <p14:creationId xmlns:p14="http://schemas.microsoft.com/office/powerpoint/2010/main" val="14553882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29647B24-BE0B-4CC5-A172-4C0BD5FE924A}" type="datetimeFigureOut">
              <a:rPr lang="fr-FR" smtClean="0"/>
              <a:t>17/06/2025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B7BDC4D-6C7F-472E-BC67-D03E3307869C}" type="slidenum">
              <a:rPr lang="fr-FR" smtClean="0"/>
              <a:t>‹N°›</a:t>
            </a:fld>
            <a:endParaRPr lang="fr-FR"/>
          </a:p>
        </p:txBody>
      </p:sp>
    </p:spTree>
    <p:extLst>
      <p:ext uri="{BB962C8B-B14F-4D97-AF65-F5344CB8AC3E}">
        <p14:creationId xmlns:p14="http://schemas.microsoft.com/office/powerpoint/2010/main" val="2038274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29647B24-BE0B-4CC5-A172-4C0BD5FE924A}" type="datetimeFigureOut">
              <a:rPr lang="fr-FR" smtClean="0"/>
              <a:t>17/06/2025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B7BDC4D-6C7F-472E-BC67-D03E3307869C}" type="slidenum">
              <a:rPr lang="fr-FR" smtClean="0"/>
              <a:t>‹N°›</a:t>
            </a:fld>
            <a:endParaRPr lang="fr-FR"/>
          </a:p>
        </p:txBody>
      </p:sp>
    </p:spTree>
    <p:extLst>
      <p:ext uri="{BB962C8B-B14F-4D97-AF65-F5344CB8AC3E}">
        <p14:creationId xmlns:p14="http://schemas.microsoft.com/office/powerpoint/2010/main" val="1445874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29647B24-BE0B-4CC5-A172-4C0BD5FE924A}" type="datetimeFigureOut">
              <a:rPr lang="fr-FR" smtClean="0"/>
              <a:t>17/06/2025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B7BDC4D-6C7F-472E-BC67-D03E3307869C}" type="slidenum">
              <a:rPr lang="fr-FR" smtClean="0"/>
              <a:t>‹N°›</a:t>
            </a:fld>
            <a:endParaRPr lang="fr-FR"/>
          </a:p>
        </p:txBody>
      </p:sp>
    </p:spTree>
    <p:extLst>
      <p:ext uri="{BB962C8B-B14F-4D97-AF65-F5344CB8AC3E}">
        <p14:creationId xmlns:p14="http://schemas.microsoft.com/office/powerpoint/2010/main" val="949301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29647B24-BE0B-4CC5-A172-4C0BD5FE924A}" type="datetimeFigureOut">
              <a:rPr lang="fr-FR" smtClean="0"/>
              <a:t>17/06/2025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B7BDC4D-6C7F-472E-BC67-D03E3307869C}" type="slidenum">
              <a:rPr lang="fr-FR" smtClean="0"/>
              <a:t>‹N°›</a:t>
            </a:fld>
            <a:endParaRPr lang="fr-FR"/>
          </a:p>
        </p:txBody>
      </p:sp>
    </p:spTree>
    <p:extLst>
      <p:ext uri="{BB962C8B-B14F-4D97-AF65-F5344CB8AC3E}">
        <p14:creationId xmlns:p14="http://schemas.microsoft.com/office/powerpoint/2010/main" val="26365599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29647B24-BE0B-4CC5-A172-4C0BD5FE924A}" type="datetimeFigureOut">
              <a:rPr lang="fr-FR" smtClean="0"/>
              <a:t>17/06/2025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B7BDC4D-6C7F-472E-BC67-D03E3307869C}" type="slidenum">
              <a:rPr lang="fr-FR" smtClean="0"/>
              <a:t>‹N°›</a:t>
            </a:fld>
            <a:endParaRPr lang="fr-FR"/>
          </a:p>
        </p:txBody>
      </p:sp>
    </p:spTree>
    <p:extLst>
      <p:ext uri="{BB962C8B-B14F-4D97-AF65-F5344CB8AC3E}">
        <p14:creationId xmlns:p14="http://schemas.microsoft.com/office/powerpoint/2010/main" val="38339372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fr-FR"/>
              <a:t>Modifiez le style du titre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29647B24-BE0B-4CC5-A172-4C0BD5FE924A}" type="datetimeFigureOut">
              <a:rPr lang="fr-FR" smtClean="0"/>
              <a:t>17/06/2025</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2B7BDC4D-6C7F-472E-BC67-D03E3307869C}" type="slidenum">
              <a:rPr lang="fr-FR" smtClean="0"/>
              <a:t>‹N°›</a:t>
            </a:fld>
            <a:endParaRPr lang="fr-FR"/>
          </a:p>
        </p:txBody>
      </p:sp>
    </p:spTree>
    <p:extLst>
      <p:ext uri="{BB962C8B-B14F-4D97-AF65-F5344CB8AC3E}">
        <p14:creationId xmlns:p14="http://schemas.microsoft.com/office/powerpoint/2010/main" val="30514878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29647B24-BE0B-4CC5-A172-4C0BD5FE924A}" type="datetimeFigureOut">
              <a:rPr lang="fr-FR" smtClean="0"/>
              <a:t>17/06/2025</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2B7BDC4D-6C7F-472E-BC67-D03E3307869C}" type="slidenum">
              <a:rPr lang="fr-FR" smtClean="0"/>
              <a:t>‹N°›</a:t>
            </a:fld>
            <a:endParaRPr lang="fr-FR"/>
          </a:p>
        </p:txBody>
      </p:sp>
    </p:spTree>
    <p:extLst>
      <p:ext uri="{BB962C8B-B14F-4D97-AF65-F5344CB8AC3E}">
        <p14:creationId xmlns:p14="http://schemas.microsoft.com/office/powerpoint/2010/main" val="12175861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647B24-BE0B-4CC5-A172-4C0BD5FE924A}" type="datetimeFigureOut">
              <a:rPr lang="fr-FR" smtClean="0"/>
              <a:t>17/06/2025</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2B7BDC4D-6C7F-472E-BC67-D03E3307869C}" type="slidenum">
              <a:rPr lang="fr-FR" smtClean="0"/>
              <a:t>‹N°›</a:t>
            </a:fld>
            <a:endParaRPr lang="fr-FR"/>
          </a:p>
        </p:txBody>
      </p:sp>
    </p:spTree>
    <p:extLst>
      <p:ext uri="{BB962C8B-B14F-4D97-AF65-F5344CB8AC3E}">
        <p14:creationId xmlns:p14="http://schemas.microsoft.com/office/powerpoint/2010/main" val="28583893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29647B24-BE0B-4CC5-A172-4C0BD5FE924A}" type="datetimeFigureOut">
              <a:rPr lang="fr-FR" smtClean="0"/>
              <a:t>17/06/2025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B7BDC4D-6C7F-472E-BC67-D03E3307869C}" type="slidenum">
              <a:rPr lang="fr-FR" smtClean="0"/>
              <a:t>‹N°›</a:t>
            </a:fld>
            <a:endParaRPr lang="fr-FR"/>
          </a:p>
        </p:txBody>
      </p:sp>
    </p:spTree>
    <p:extLst>
      <p:ext uri="{BB962C8B-B14F-4D97-AF65-F5344CB8AC3E}">
        <p14:creationId xmlns:p14="http://schemas.microsoft.com/office/powerpoint/2010/main" val="18346573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29647B24-BE0B-4CC5-A172-4C0BD5FE924A}" type="datetimeFigureOut">
              <a:rPr lang="fr-FR" smtClean="0"/>
              <a:t>17/06/2025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B7BDC4D-6C7F-472E-BC67-D03E3307869C}" type="slidenum">
              <a:rPr lang="fr-FR" smtClean="0"/>
              <a:t>‹N°›</a:t>
            </a:fld>
            <a:endParaRPr lang="fr-FR"/>
          </a:p>
        </p:txBody>
      </p:sp>
    </p:spTree>
    <p:extLst>
      <p:ext uri="{BB962C8B-B14F-4D97-AF65-F5344CB8AC3E}">
        <p14:creationId xmlns:p14="http://schemas.microsoft.com/office/powerpoint/2010/main" val="24600374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647B24-BE0B-4CC5-A172-4C0BD5FE924A}" type="datetimeFigureOut">
              <a:rPr lang="fr-FR" smtClean="0"/>
              <a:t>17/06/2025</a:t>
            </a:fld>
            <a:endParaRPr lang="fr-F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7BDC4D-6C7F-472E-BC67-D03E3307869C}" type="slidenum">
              <a:rPr lang="fr-FR" smtClean="0"/>
              <a:t>‹N°›</a:t>
            </a:fld>
            <a:endParaRPr lang="fr-FR"/>
          </a:p>
        </p:txBody>
      </p:sp>
    </p:spTree>
    <p:extLst>
      <p:ext uri="{BB962C8B-B14F-4D97-AF65-F5344CB8AC3E}">
        <p14:creationId xmlns:p14="http://schemas.microsoft.com/office/powerpoint/2010/main" val="2537448962"/>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3C9F9EDA-E984-53F4-682C-EAE449B71E9C}"/>
              </a:ext>
            </a:extLst>
          </p:cNvPr>
          <p:cNvPicPr>
            <a:picLocks noChangeAspect="1"/>
          </p:cNvPicPr>
          <p:nvPr/>
        </p:nvPicPr>
        <p:blipFill>
          <a:blip r:embed="rId2"/>
          <a:stretch>
            <a:fillRect/>
          </a:stretch>
        </p:blipFill>
        <p:spPr>
          <a:xfrm>
            <a:off x="281795" y="209485"/>
            <a:ext cx="3337849" cy="1501270"/>
          </a:xfrm>
          <a:prstGeom prst="rect">
            <a:avLst/>
          </a:prstGeom>
        </p:spPr>
      </p:pic>
      <p:pic>
        <p:nvPicPr>
          <p:cNvPr id="7" name="Image 6">
            <a:extLst>
              <a:ext uri="{FF2B5EF4-FFF2-40B4-BE49-F238E27FC236}">
                <a16:creationId xmlns:a16="http://schemas.microsoft.com/office/drawing/2014/main" id="{9FF8EE3A-925A-0EE5-6F1A-0A0B8C51499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24060" y="0"/>
            <a:ext cx="2567940" cy="2209800"/>
          </a:xfrm>
          <a:prstGeom prst="rect">
            <a:avLst/>
          </a:prstGeom>
        </p:spPr>
      </p:pic>
      <p:sp>
        <p:nvSpPr>
          <p:cNvPr id="9" name="ZoneTexte 8">
            <a:extLst>
              <a:ext uri="{FF2B5EF4-FFF2-40B4-BE49-F238E27FC236}">
                <a16:creationId xmlns:a16="http://schemas.microsoft.com/office/drawing/2014/main" id="{27FFA13B-1EBA-BF10-FF38-20992C8760A7}"/>
              </a:ext>
            </a:extLst>
          </p:cNvPr>
          <p:cNvSpPr txBox="1"/>
          <p:nvPr/>
        </p:nvSpPr>
        <p:spPr>
          <a:xfrm>
            <a:off x="1193800" y="1710755"/>
            <a:ext cx="9156700" cy="3139321"/>
          </a:xfrm>
          <a:prstGeom prst="rect">
            <a:avLst/>
          </a:prstGeom>
          <a:noFill/>
        </p:spPr>
        <p:txBody>
          <a:bodyPr wrap="square" rtlCol="0">
            <a:spAutoFit/>
          </a:bodyPr>
          <a:lstStyle/>
          <a:p>
            <a:pPr algn="ctr"/>
            <a:r>
              <a:rPr lang="fr-FR" sz="6600" dirty="0">
                <a:latin typeface="Abadi" panose="020B0604020104020204" pitchFamily="34" charset="0"/>
              </a:rPr>
              <a:t>Les piliers du mariage:</a:t>
            </a:r>
            <a:br>
              <a:rPr lang="fr-FR" sz="6600" dirty="0">
                <a:latin typeface="Abadi" panose="020B0604020104020204" pitchFamily="34" charset="0"/>
              </a:rPr>
            </a:br>
            <a:br>
              <a:rPr lang="fr-FR" sz="6600" dirty="0">
                <a:latin typeface="Abadi" panose="020B0604020104020204" pitchFamily="34" charset="0"/>
              </a:rPr>
            </a:br>
            <a:r>
              <a:rPr lang="fr-FR" sz="6600" dirty="0">
                <a:latin typeface="Abadi" panose="020B0604020104020204" pitchFamily="34" charset="0"/>
              </a:rPr>
              <a:t> </a:t>
            </a:r>
            <a:r>
              <a:rPr lang="fr-FR" sz="6600">
                <a:latin typeface="Abadi" panose="020B0604020104020204" pitchFamily="34" charset="0"/>
              </a:rPr>
              <a:t>La fidélité</a:t>
            </a:r>
            <a:endParaRPr lang="fr-FR" sz="6600" dirty="0">
              <a:latin typeface="Abadi" panose="020B0604020104020204" pitchFamily="34" charset="0"/>
            </a:endParaRPr>
          </a:p>
        </p:txBody>
      </p:sp>
    </p:spTree>
    <p:extLst>
      <p:ext uri="{BB962C8B-B14F-4D97-AF65-F5344CB8AC3E}">
        <p14:creationId xmlns:p14="http://schemas.microsoft.com/office/powerpoint/2010/main" val="8111701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E9EEEF76-19BA-30DD-2BCA-801581FE28C3}"/>
              </a:ext>
            </a:extLst>
          </p:cNvPr>
          <p:cNvSpPr txBox="1"/>
          <p:nvPr/>
        </p:nvSpPr>
        <p:spPr>
          <a:xfrm>
            <a:off x="790832" y="840259"/>
            <a:ext cx="10849233" cy="3970318"/>
          </a:xfrm>
          <a:prstGeom prst="rect">
            <a:avLst/>
          </a:prstGeom>
          <a:noFill/>
        </p:spPr>
        <p:txBody>
          <a:bodyPr wrap="square" rtlCol="0">
            <a:spAutoFit/>
          </a:bodyPr>
          <a:lstStyle/>
          <a:p>
            <a:r>
              <a:rPr lang="fr-FR" sz="3600" dirty="0"/>
              <a:t>Manifester son amour par des actes: </a:t>
            </a:r>
          </a:p>
          <a:p>
            <a:endParaRPr lang="fr-FR" sz="3600" dirty="0"/>
          </a:p>
          <a:p>
            <a:r>
              <a:rPr lang="fr-FR" sz="3600" dirty="0"/>
              <a:t>Respect et courtoisie</a:t>
            </a:r>
          </a:p>
          <a:p>
            <a:endParaRPr lang="fr-FR" sz="3600" dirty="0"/>
          </a:p>
          <a:p>
            <a:r>
              <a:rPr lang="fr-FR" sz="3600" dirty="0"/>
              <a:t>Sens du service et responsabilité</a:t>
            </a:r>
          </a:p>
          <a:p>
            <a:endParaRPr lang="fr-FR" sz="3600" dirty="0"/>
          </a:p>
          <a:p>
            <a:r>
              <a:rPr lang="fr-FR" sz="3600" dirty="0"/>
              <a:t>Utiliser le langage d’amour de l’autre</a:t>
            </a:r>
          </a:p>
        </p:txBody>
      </p:sp>
    </p:spTree>
    <p:extLst>
      <p:ext uri="{BB962C8B-B14F-4D97-AF65-F5344CB8AC3E}">
        <p14:creationId xmlns:p14="http://schemas.microsoft.com/office/powerpoint/2010/main" val="29083433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84D9342A-A52C-3212-9D94-2F1F286B610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130" y="127000"/>
            <a:ext cx="2567940" cy="2209800"/>
          </a:xfrm>
          <a:prstGeom prst="rect">
            <a:avLst/>
          </a:prstGeom>
        </p:spPr>
      </p:pic>
      <p:sp>
        <p:nvSpPr>
          <p:cNvPr id="3" name="ZoneTexte 2">
            <a:extLst>
              <a:ext uri="{FF2B5EF4-FFF2-40B4-BE49-F238E27FC236}">
                <a16:creationId xmlns:a16="http://schemas.microsoft.com/office/drawing/2014/main" id="{EC10D5B7-8726-2BE2-D1F0-AEFCC38B1B21}"/>
              </a:ext>
            </a:extLst>
          </p:cNvPr>
          <p:cNvSpPr txBox="1"/>
          <p:nvPr/>
        </p:nvSpPr>
        <p:spPr>
          <a:xfrm>
            <a:off x="3098800" y="406400"/>
            <a:ext cx="8420100" cy="7109639"/>
          </a:xfrm>
          <a:prstGeom prst="rect">
            <a:avLst/>
          </a:prstGeom>
          <a:noFill/>
        </p:spPr>
        <p:txBody>
          <a:bodyPr wrap="square" rtlCol="0">
            <a:spAutoFit/>
          </a:bodyPr>
          <a:lstStyle/>
          <a:p>
            <a:r>
              <a:rPr lang="fr-FR" sz="3200" u="sng" dirty="0">
                <a:latin typeface="Abadi" panose="020B0604020104020204" pitchFamily="34" charset="0"/>
              </a:rPr>
              <a:t>Les 5 langages de l’amour:</a:t>
            </a:r>
          </a:p>
          <a:p>
            <a:endParaRPr lang="fr-FR" sz="3200" dirty="0">
              <a:latin typeface="Abadi" panose="020B0604020104020204" pitchFamily="34" charset="0"/>
            </a:endParaRPr>
          </a:p>
          <a:p>
            <a:pPr marL="342900" indent="-342900">
              <a:buFont typeface="+mj-lt"/>
              <a:buAutoNum type="arabicPeriod"/>
            </a:pPr>
            <a:r>
              <a:rPr lang="fr-FR" sz="3200" dirty="0">
                <a:latin typeface="Abadi" panose="020B0604020104020204" pitchFamily="34" charset="0"/>
              </a:rPr>
              <a:t>Les paroles valorisantes, affectueuses, d’admiration, d’encouragement, aimable</a:t>
            </a:r>
          </a:p>
          <a:p>
            <a:pPr marL="514350" indent="-514350">
              <a:buFont typeface="+mj-lt"/>
              <a:buAutoNum type="arabicPeriod"/>
            </a:pPr>
            <a:endParaRPr lang="fr-FR" sz="3200" dirty="0">
              <a:latin typeface="Abadi" panose="020B0604020104020204" pitchFamily="34" charset="0"/>
            </a:endParaRPr>
          </a:p>
          <a:p>
            <a:pPr marL="342900" indent="-342900">
              <a:buFont typeface="+mj-lt"/>
              <a:buAutoNum type="arabicPeriod"/>
            </a:pPr>
            <a:r>
              <a:rPr lang="fr-FR" sz="3200" dirty="0">
                <a:latin typeface="Abadi" panose="020B0604020104020204" pitchFamily="34" charset="0"/>
              </a:rPr>
              <a:t>Les cadeaux</a:t>
            </a:r>
          </a:p>
          <a:p>
            <a:pPr marL="514350" indent="-514350">
              <a:buFont typeface="+mj-lt"/>
              <a:buAutoNum type="arabicPeriod"/>
            </a:pPr>
            <a:endParaRPr lang="fr-FR" sz="3200" dirty="0">
              <a:latin typeface="Abadi" panose="020B0604020104020204" pitchFamily="34" charset="0"/>
            </a:endParaRPr>
          </a:p>
          <a:p>
            <a:pPr marL="342900" indent="-342900">
              <a:buFont typeface="+mj-lt"/>
              <a:buAutoNum type="arabicPeriod"/>
            </a:pPr>
            <a:r>
              <a:rPr lang="fr-FR" sz="3200" dirty="0">
                <a:latin typeface="Abadi" panose="020B0604020104020204" pitchFamily="34" charset="0"/>
              </a:rPr>
              <a:t>Les moments de qualité</a:t>
            </a:r>
          </a:p>
          <a:p>
            <a:pPr marL="514350" indent="-514350">
              <a:buFont typeface="+mj-lt"/>
              <a:buAutoNum type="arabicPeriod"/>
            </a:pPr>
            <a:endParaRPr lang="fr-FR" sz="3200" dirty="0">
              <a:latin typeface="Abadi" panose="020B0604020104020204" pitchFamily="34" charset="0"/>
            </a:endParaRPr>
          </a:p>
          <a:p>
            <a:pPr marL="342900" indent="-342900">
              <a:buFont typeface="+mj-lt"/>
              <a:buAutoNum type="arabicPeriod"/>
            </a:pPr>
            <a:r>
              <a:rPr lang="fr-FR" sz="3200" dirty="0">
                <a:latin typeface="Abadi" panose="020B0604020104020204" pitchFamily="34" charset="0"/>
              </a:rPr>
              <a:t>Les services rendus</a:t>
            </a:r>
          </a:p>
          <a:p>
            <a:pPr marL="514350" indent="-514350">
              <a:buFont typeface="+mj-lt"/>
              <a:buAutoNum type="arabicPeriod"/>
            </a:pPr>
            <a:endParaRPr lang="fr-FR" sz="3200" dirty="0">
              <a:latin typeface="Abadi" panose="020B0604020104020204" pitchFamily="34" charset="0"/>
            </a:endParaRPr>
          </a:p>
          <a:p>
            <a:pPr marL="342900" indent="-342900">
              <a:buFont typeface="+mj-lt"/>
              <a:buAutoNum type="arabicPeriod"/>
            </a:pPr>
            <a:r>
              <a:rPr lang="fr-FR" sz="3200" dirty="0">
                <a:latin typeface="Abadi" panose="020B0604020104020204" pitchFamily="34" charset="0"/>
              </a:rPr>
              <a:t>Les gestes d’affection ou plus…</a:t>
            </a:r>
          </a:p>
          <a:p>
            <a:pPr marL="285750" indent="-285750">
              <a:buFont typeface="Arial" panose="020B0604020202020204" pitchFamily="34" charset="0"/>
              <a:buChar char="•"/>
            </a:pPr>
            <a:endParaRPr lang="fr-FR" dirty="0"/>
          </a:p>
          <a:p>
            <a:pPr marL="285750" indent="-285750">
              <a:buFont typeface="Arial" panose="020B0604020202020204" pitchFamily="34" charset="0"/>
              <a:buChar char="•"/>
            </a:pPr>
            <a:endParaRPr lang="fr-FR" dirty="0"/>
          </a:p>
          <a:p>
            <a:pPr marL="285750" indent="-285750">
              <a:buFont typeface="Arial" panose="020B0604020202020204" pitchFamily="34" charset="0"/>
              <a:buChar char="•"/>
            </a:pPr>
            <a:endParaRPr lang="fr-FR" dirty="0"/>
          </a:p>
          <a:p>
            <a:endParaRPr lang="fr-FR" dirty="0"/>
          </a:p>
        </p:txBody>
      </p:sp>
    </p:spTree>
    <p:extLst>
      <p:ext uri="{BB962C8B-B14F-4D97-AF65-F5344CB8AC3E}">
        <p14:creationId xmlns:p14="http://schemas.microsoft.com/office/powerpoint/2010/main" val="36976892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665A13DB-4D04-6B95-D310-2FF5265377C1}"/>
              </a:ext>
            </a:extLst>
          </p:cNvPr>
          <p:cNvSpPr txBox="1"/>
          <p:nvPr/>
        </p:nvSpPr>
        <p:spPr>
          <a:xfrm>
            <a:off x="2400300" y="1104900"/>
            <a:ext cx="10033000" cy="2492990"/>
          </a:xfrm>
          <a:prstGeom prst="rect">
            <a:avLst/>
          </a:prstGeom>
          <a:noFill/>
        </p:spPr>
        <p:txBody>
          <a:bodyPr wrap="square">
            <a:spAutoFit/>
          </a:bodyPr>
          <a:lstStyle/>
          <a:p>
            <a:pPr marL="342900" indent="-342900">
              <a:buFont typeface="+mj-lt"/>
              <a:buAutoNum type="arabicPeriod"/>
            </a:pPr>
            <a:r>
              <a:rPr lang="fr-FR" sz="4000" dirty="0">
                <a:latin typeface="Abadi" panose="020B0604020104020204" pitchFamily="34" charset="0"/>
              </a:rPr>
              <a:t>Les paroles valorisantes, affectueuses, d’admiration, d’encouragement, aimable</a:t>
            </a:r>
          </a:p>
          <a:p>
            <a:pPr marL="342900" indent="-342900">
              <a:buFont typeface="+mj-lt"/>
              <a:buAutoNum type="arabicPeriod"/>
            </a:pPr>
            <a:endParaRPr lang="fr-FR" sz="4000" dirty="0">
              <a:latin typeface="Abadi" panose="020B0604020104020204" pitchFamily="34" charset="0"/>
            </a:endParaRPr>
          </a:p>
          <a:p>
            <a:pPr marL="285750" indent="-285750">
              <a:buFont typeface="Arial" panose="020B0604020202020204" pitchFamily="34" charset="0"/>
              <a:buChar char="•"/>
            </a:pPr>
            <a:endParaRPr lang="fr-FR" dirty="0"/>
          </a:p>
          <a:p>
            <a:pPr marL="285750" indent="-285750">
              <a:buFont typeface="Arial" panose="020B0604020202020204" pitchFamily="34" charset="0"/>
              <a:buChar char="•"/>
            </a:pPr>
            <a:endParaRPr lang="fr-FR" dirty="0"/>
          </a:p>
        </p:txBody>
      </p:sp>
      <p:pic>
        <p:nvPicPr>
          <p:cNvPr id="4" name="Image 3">
            <a:extLst>
              <a:ext uri="{FF2B5EF4-FFF2-40B4-BE49-F238E27FC236}">
                <a16:creationId xmlns:a16="http://schemas.microsoft.com/office/drawing/2014/main" id="{95FA1F19-6092-1E54-1A42-799E782D054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567940" cy="2209800"/>
          </a:xfrm>
          <a:prstGeom prst="rect">
            <a:avLst/>
          </a:prstGeom>
        </p:spPr>
      </p:pic>
      <p:sp>
        <p:nvSpPr>
          <p:cNvPr id="8" name="ZoneTexte 7">
            <a:extLst>
              <a:ext uri="{FF2B5EF4-FFF2-40B4-BE49-F238E27FC236}">
                <a16:creationId xmlns:a16="http://schemas.microsoft.com/office/drawing/2014/main" id="{90666EF5-4FDA-1A14-4882-806DDE01F242}"/>
              </a:ext>
            </a:extLst>
          </p:cNvPr>
          <p:cNvSpPr txBox="1"/>
          <p:nvPr/>
        </p:nvSpPr>
        <p:spPr>
          <a:xfrm>
            <a:off x="1828800" y="3518623"/>
            <a:ext cx="9664700" cy="523220"/>
          </a:xfrm>
          <a:prstGeom prst="rect">
            <a:avLst/>
          </a:prstGeom>
          <a:noFill/>
        </p:spPr>
        <p:txBody>
          <a:bodyPr wrap="square" rtlCol="0">
            <a:spAutoFit/>
          </a:bodyPr>
          <a:lstStyle/>
          <a:p>
            <a:r>
              <a:rPr lang="fr-FR" sz="2800" i="1" dirty="0">
                <a:latin typeface="Abadi" panose="020B0604020104020204" pitchFamily="34" charset="0"/>
              </a:rPr>
              <a:t>Exprimer clairement, avec des mots son amour pour l’autre.</a:t>
            </a:r>
          </a:p>
        </p:txBody>
      </p:sp>
    </p:spTree>
    <p:extLst>
      <p:ext uri="{BB962C8B-B14F-4D97-AF65-F5344CB8AC3E}">
        <p14:creationId xmlns:p14="http://schemas.microsoft.com/office/powerpoint/2010/main" val="5650215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0C88CDFC-A59A-7515-A6E4-A5C5A658E2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567940" cy="2209800"/>
          </a:xfrm>
          <a:prstGeom prst="rect">
            <a:avLst/>
          </a:prstGeom>
        </p:spPr>
      </p:pic>
      <p:sp>
        <p:nvSpPr>
          <p:cNvPr id="10" name="ZoneTexte 9">
            <a:extLst>
              <a:ext uri="{FF2B5EF4-FFF2-40B4-BE49-F238E27FC236}">
                <a16:creationId xmlns:a16="http://schemas.microsoft.com/office/drawing/2014/main" id="{40F285BE-A027-795C-8A8A-786F988F979E}"/>
              </a:ext>
            </a:extLst>
          </p:cNvPr>
          <p:cNvSpPr txBox="1"/>
          <p:nvPr/>
        </p:nvSpPr>
        <p:spPr>
          <a:xfrm>
            <a:off x="2895600" y="1002268"/>
            <a:ext cx="6096000" cy="707886"/>
          </a:xfrm>
          <a:prstGeom prst="rect">
            <a:avLst/>
          </a:prstGeom>
          <a:noFill/>
        </p:spPr>
        <p:txBody>
          <a:bodyPr wrap="square">
            <a:spAutoFit/>
          </a:bodyPr>
          <a:lstStyle/>
          <a:p>
            <a:pPr marL="342900" indent="-342900">
              <a:buFont typeface="+mj-lt"/>
              <a:buAutoNum type="arabicPeriod" startAt="2"/>
            </a:pPr>
            <a:r>
              <a:rPr lang="fr-FR" sz="4000" dirty="0">
                <a:latin typeface="Abadi" panose="020B0604020104020204" pitchFamily="34" charset="0"/>
              </a:rPr>
              <a:t>Les cadeaux</a:t>
            </a:r>
          </a:p>
        </p:txBody>
      </p:sp>
      <p:sp>
        <p:nvSpPr>
          <p:cNvPr id="11" name="ZoneTexte 10">
            <a:extLst>
              <a:ext uri="{FF2B5EF4-FFF2-40B4-BE49-F238E27FC236}">
                <a16:creationId xmlns:a16="http://schemas.microsoft.com/office/drawing/2014/main" id="{DCB0F0D9-8284-F3B9-AE03-190C2272D087}"/>
              </a:ext>
            </a:extLst>
          </p:cNvPr>
          <p:cNvSpPr txBox="1"/>
          <p:nvPr/>
        </p:nvSpPr>
        <p:spPr>
          <a:xfrm>
            <a:off x="2127250" y="1976447"/>
            <a:ext cx="7937500" cy="1661993"/>
          </a:xfrm>
          <a:prstGeom prst="rect">
            <a:avLst/>
          </a:prstGeom>
          <a:noFill/>
        </p:spPr>
        <p:txBody>
          <a:bodyPr wrap="square" rtlCol="0">
            <a:spAutoFit/>
          </a:bodyPr>
          <a:lstStyle/>
          <a:p>
            <a:r>
              <a:rPr lang="fr-FR" sz="2800" i="1" dirty="0">
                <a:latin typeface="Abadi" panose="020B0604020104020204" pitchFamily="34" charset="0"/>
              </a:rPr>
              <a:t>Certains aimes  recevoir un petit cadeaux, un bouquet de fleur, une lettre c’est comme une preuve d’amour qui rassure. </a:t>
            </a:r>
          </a:p>
          <a:p>
            <a:endParaRPr lang="fr-FR" dirty="0"/>
          </a:p>
        </p:txBody>
      </p:sp>
      <p:sp>
        <p:nvSpPr>
          <p:cNvPr id="13" name="ZoneTexte 12">
            <a:extLst>
              <a:ext uri="{FF2B5EF4-FFF2-40B4-BE49-F238E27FC236}">
                <a16:creationId xmlns:a16="http://schemas.microsoft.com/office/drawing/2014/main" id="{6022D889-8DD9-0CD9-D001-3342DB826854}"/>
              </a:ext>
            </a:extLst>
          </p:cNvPr>
          <p:cNvSpPr txBox="1"/>
          <p:nvPr/>
        </p:nvSpPr>
        <p:spPr>
          <a:xfrm>
            <a:off x="2895600" y="3904734"/>
            <a:ext cx="6096000" cy="707886"/>
          </a:xfrm>
          <a:prstGeom prst="rect">
            <a:avLst/>
          </a:prstGeom>
          <a:noFill/>
        </p:spPr>
        <p:txBody>
          <a:bodyPr wrap="square">
            <a:spAutoFit/>
          </a:bodyPr>
          <a:lstStyle/>
          <a:p>
            <a:pPr marL="342900" indent="-342900">
              <a:buFont typeface="+mj-lt"/>
              <a:buAutoNum type="arabicPeriod" startAt="3"/>
            </a:pPr>
            <a:r>
              <a:rPr lang="fr-FR" sz="4000" dirty="0">
                <a:latin typeface="Abadi" panose="020B0604020104020204" pitchFamily="34" charset="0"/>
              </a:rPr>
              <a:t>Les moments de qualité</a:t>
            </a:r>
          </a:p>
        </p:txBody>
      </p:sp>
      <p:sp>
        <p:nvSpPr>
          <p:cNvPr id="16" name="ZoneTexte 15">
            <a:extLst>
              <a:ext uri="{FF2B5EF4-FFF2-40B4-BE49-F238E27FC236}">
                <a16:creationId xmlns:a16="http://schemas.microsoft.com/office/drawing/2014/main" id="{6384F263-A261-7B84-8DC3-2C735039F779}"/>
              </a:ext>
            </a:extLst>
          </p:cNvPr>
          <p:cNvSpPr txBox="1"/>
          <p:nvPr/>
        </p:nvSpPr>
        <p:spPr>
          <a:xfrm>
            <a:off x="1974850" y="4878914"/>
            <a:ext cx="7937500" cy="1661993"/>
          </a:xfrm>
          <a:prstGeom prst="rect">
            <a:avLst/>
          </a:prstGeom>
          <a:noFill/>
        </p:spPr>
        <p:txBody>
          <a:bodyPr wrap="square" rtlCol="0">
            <a:spAutoFit/>
          </a:bodyPr>
          <a:lstStyle/>
          <a:p>
            <a:r>
              <a:rPr lang="fr-FR" sz="2800" i="1" dirty="0">
                <a:latin typeface="Abadi" panose="020B0604020104020204" pitchFamily="34" charset="0"/>
              </a:rPr>
              <a:t>C’est un temps gratuit, une balade, un moment pour l’autre, pour lui faire plaisir, un moment d’écoute; c’est perdre du temps pour l’autre.</a:t>
            </a:r>
          </a:p>
          <a:p>
            <a:endParaRPr lang="fr-FR" dirty="0"/>
          </a:p>
        </p:txBody>
      </p:sp>
    </p:spTree>
    <p:extLst>
      <p:ext uri="{BB962C8B-B14F-4D97-AF65-F5344CB8AC3E}">
        <p14:creationId xmlns:p14="http://schemas.microsoft.com/office/powerpoint/2010/main" val="4092229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CD364BB6-0A28-2869-5DE3-DE440917EB0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567940" cy="2209800"/>
          </a:xfrm>
          <a:prstGeom prst="rect">
            <a:avLst/>
          </a:prstGeom>
        </p:spPr>
      </p:pic>
      <p:sp>
        <p:nvSpPr>
          <p:cNvPr id="4" name="ZoneTexte 3">
            <a:extLst>
              <a:ext uri="{FF2B5EF4-FFF2-40B4-BE49-F238E27FC236}">
                <a16:creationId xmlns:a16="http://schemas.microsoft.com/office/drawing/2014/main" id="{0D777A9D-DB9F-CF35-7AB0-E18D4C84979C}"/>
              </a:ext>
            </a:extLst>
          </p:cNvPr>
          <p:cNvSpPr txBox="1"/>
          <p:nvPr/>
        </p:nvSpPr>
        <p:spPr>
          <a:xfrm>
            <a:off x="2832100" y="1263134"/>
            <a:ext cx="6096000" cy="707886"/>
          </a:xfrm>
          <a:prstGeom prst="rect">
            <a:avLst/>
          </a:prstGeom>
          <a:noFill/>
        </p:spPr>
        <p:txBody>
          <a:bodyPr wrap="square">
            <a:spAutoFit/>
          </a:bodyPr>
          <a:lstStyle/>
          <a:p>
            <a:pPr marL="742950" indent="-742950">
              <a:buFont typeface="+mj-lt"/>
              <a:buAutoNum type="arabicPeriod" startAt="4"/>
            </a:pPr>
            <a:r>
              <a:rPr lang="fr-FR" sz="4000" u="sng" dirty="0">
                <a:latin typeface="Abadi" panose="020B0604020104020204" pitchFamily="34" charset="0"/>
              </a:rPr>
              <a:t>Les services rendus</a:t>
            </a:r>
          </a:p>
        </p:txBody>
      </p:sp>
      <p:sp>
        <p:nvSpPr>
          <p:cNvPr id="7" name="ZoneTexte 6">
            <a:extLst>
              <a:ext uri="{FF2B5EF4-FFF2-40B4-BE49-F238E27FC236}">
                <a16:creationId xmlns:a16="http://schemas.microsoft.com/office/drawing/2014/main" id="{783CD988-5729-D1B0-4C79-D692B7D5BFE2}"/>
              </a:ext>
            </a:extLst>
          </p:cNvPr>
          <p:cNvSpPr txBox="1"/>
          <p:nvPr/>
        </p:nvSpPr>
        <p:spPr>
          <a:xfrm>
            <a:off x="2127250" y="2598003"/>
            <a:ext cx="7937500" cy="2092881"/>
          </a:xfrm>
          <a:prstGeom prst="rect">
            <a:avLst/>
          </a:prstGeom>
          <a:noFill/>
        </p:spPr>
        <p:txBody>
          <a:bodyPr wrap="square" rtlCol="0">
            <a:spAutoFit/>
          </a:bodyPr>
          <a:lstStyle/>
          <a:p>
            <a:r>
              <a:rPr lang="fr-FR" sz="2800" i="1" dirty="0">
                <a:latin typeface="Abadi" panose="020B0604020104020204" pitchFamily="34" charset="0"/>
              </a:rPr>
              <a:t>C’est faire certaines choses pour l’autre, pour répondre à un besoin concret: descendre les poubelles, vider le lave vaisselle, passer le CT de la voiture…</a:t>
            </a:r>
          </a:p>
          <a:p>
            <a:endParaRPr lang="fr-FR" dirty="0"/>
          </a:p>
        </p:txBody>
      </p:sp>
    </p:spTree>
    <p:extLst>
      <p:ext uri="{BB962C8B-B14F-4D97-AF65-F5344CB8AC3E}">
        <p14:creationId xmlns:p14="http://schemas.microsoft.com/office/powerpoint/2010/main" val="18097052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D0BBF607-F613-EAE0-FFD3-99956D8742A6}"/>
              </a:ext>
            </a:extLst>
          </p:cNvPr>
          <p:cNvSpPr txBox="1"/>
          <p:nvPr/>
        </p:nvSpPr>
        <p:spPr>
          <a:xfrm>
            <a:off x="3149600" y="705535"/>
            <a:ext cx="8064500" cy="984885"/>
          </a:xfrm>
          <a:prstGeom prst="rect">
            <a:avLst/>
          </a:prstGeom>
          <a:noFill/>
        </p:spPr>
        <p:txBody>
          <a:bodyPr wrap="square">
            <a:spAutoFit/>
          </a:bodyPr>
          <a:lstStyle/>
          <a:p>
            <a:pPr marL="742950" indent="-742950">
              <a:buFont typeface="+mj-lt"/>
              <a:buAutoNum type="arabicPeriod" startAt="5"/>
            </a:pPr>
            <a:r>
              <a:rPr lang="fr-FR" sz="4000" dirty="0">
                <a:latin typeface="Abadi" panose="020B0604020104020204" pitchFamily="34" charset="0"/>
              </a:rPr>
              <a:t>Les gestes d’affection ou plus…</a:t>
            </a:r>
          </a:p>
          <a:p>
            <a:pPr marL="285750" indent="-285750">
              <a:buFont typeface="Arial" panose="020B0604020202020204" pitchFamily="34" charset="0"/>
              <a:buChar char="•"/>
            </a:pPr>
            <a:endParaRPr lang="fr-FR" dirty="0"/>
          </a:p>
        </p:txBody>
      </p:sp>
      <p:pic>
        <p:nvPicPr>
          <p:cNvPr id="4" name="Image 3">
            <a:extLst>
              <a:ext uri="{FF2B5EF4-FFF2-40B4-BE49-F238E27FC236}">
                <a16:creationId xmlns:a16="http://schemas.microsoft.com/office/drawing/2014/main" id="{4E200A92-3344-AFAB-7D08-48F0185FA3E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567940" cy="2209800"/>
          </a:xfrm>
          <a:prstGeom prst="rect">
            <a:avLst/>
          </a:prstGeom>
        </p:spPr>
      </p:pic>
      <p:sp>
        <p:nvSpPr>
          <p:cNvPr id="6" name="ZoneTexte 5">
            <a:extLst>
              <a:ext uri="{FF2B5EF4-FFF2-40B4-BE49-F238E27FC236}">
                <a16:creationId xmlns:a16="http://schemas.microsoft.com/office/drawing/2014/main" id="{5C0D2D1A-D754-E506-315C-E397B0D5A147}"/>
              </a:ext>
            </a:extLst>
          </p:cNvPr>
          <p:cNvSpPr txBox="1"/>
          <p:nvPr/>
        </p:nvSpPr>
        <p:spPr>
          <a:xfrm>
            <a:off x="2127250" y="2598003"/>
            <a:ext cx="7937500" cy="2523768"/>
          </a:xfrm>
          <a:prstGeom prst="rect">
            <a:avLst/>
          </a:prstGeom>
          <a:noFill/>
        </p:spPr>
        <p:txBody>
          <a:bodyPr wrap="square" rtlCol="0">
            <a:spAutoFit/>
          </a:bodyPr>
          <a:lstStyle/>
          <a:p>
            <a:r>
              <a:rPr lang="fr-FR" sz="2800" i="1" dirty="0">
                <a:latin typeface="Abadi" panose="020B0604020104020204" pitchFamily="34" charset="0"/>
              </a:rPr>
              <a:t>Le toucher physique est un moyen de manifester notre amour concrètement. Ca peut aller du petit geste tendre, à se prendre la main dans la rue, mettre un bras autour du cou ou bien un peu plus d’intimité…</a:t>
            </a:r>
          </a:p>
          <a:p>
            <a:endParaRPr lang="fr-FR" dirty="0"/>
          </a:p>
        </p:txBody>
      </p:sp>
    </p:spTree>
    <p:extLst>
      <p:ext uri="{BB962C8B-B14F-4D97-AF65-F5344CB8AC3E}">
        <p14:creationId xmlns:p14="http://schemas.microsoft.com/office/powerpoint/2010/main" val="35783961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05931175-55D0-9782-E7B3-907CD65AA3BA}"/>
              </a:ext>
            </a:extLst>
          </p:cNvPr>
          <p:cNvSpPr txBox="1"/>
          <p:nvPr/>
        </p:nvSpPr>
        <p:spPr>
          <a:xfrm>
            <a:off x="593124" y="691978"/>
            <a:ext cx="11071654" cy="5909310"/>
          </a:xfrm>
          <a:prstGeom prst="rect">
            <a:avLst/>
          </a:prstGeom>
          <a:noFill/>
        </p:spPr>
        <p:txBody>
          <a:bodyPr wrap="square" rtlCol="0">
            <a:spAutoFit/>
          </a:bodyPr>
          <a:lstStyle/>
          <a:p>
            <a:r>
              <a:rPr lang="fr-FR" sz="3600" kern="0" dirty="0">
                <a:effectLst/>
                <a:latin typeface="Calibri" panose="020F0502020204030204" pitchFamily="34" charset="0"/>
                <a:ea typeface="Times New Roman" panose="02020603050405020304" pitchFamily="18" charset="0"/>
              </a:rPr>
              <a:t>nous ne sommes pas 100% un seul langage, mais il existe une forme prédominante. Pour découvrir son propre langage d’amour, on peut se poser les questions : dans ce que mon conjoint omet de faire, qu’est ce qui me blesse le plus? </a:t>
            </a:r>
            <a:r>
              <a:rPr lang="fr-FR" sz="3600" dirty="0">
                <a:effectLst/>
                <a:latin typeface="Calibri" panose="020F0502020204030204" pitchFamily="34" charset="0"/>
                <a:ea typeface="Times New Roman" panose="02020603050405020304" pitchFamily="18" charset="0"/>
              </a:rPr>
              <a:t>Qu’est-ce que je lui réclame le plus ? Qu’est-ce qui m’a le + touché en lui quand je l’ai remarqué ? Souvent cela vient de l’enfance : De quoi ai-je été comblé ? De quoi ai-je manqué ? </a:t>
            </a:r>
            <a:endParaRPr lang="fr-FR" sz="3600" dirty="0">
              <a:effectLst/>
              <a:latin typeface="Times New Roman" panose="02020603050405020304" pitchFamily="18" charset="0"/>
              <a:ea typeface="Times New Roman" panose="02020603050405020304" pitchFamily="18" charset="0"/>
            </a:endParaRPr>
          </a:p>
          <a:p>
            <a:r>
              <a:rPr lang="fr-FR" sz="3600" dirty="0">
                <a:effectLst/>
                <a:latin typeface="Calibri" panose="020F0502020204030204" pitchFamily="34" charset="0"/>
                <a:ea typeface="Times New Roman" panose="02020603050405020304" pitchFamily="18" charset="0"/>
              </a:rPr>
              <a:t>Dieu nous confie notre conjoint pour le rendre heureux ! Aimer c’est se donner !</a:t>
            </a:r>
            <a:endParaRPr lang="fr-FR" sz="3600" dirty="0">
              <a:effectLst/>
              <a:latin typeface="Times New Roman" panose="02020603050405020304" pitchFamily="18" charset="0"/>
              <a:ea typeface="Times New Roman" panose="02020603050405020304" pitchFamily="18" charset="0"/>
            </a:endParaRPr>
          </a:p>
          <a:p>
            <a:endParaRPr lang="fr-FR" dirty="0"/>
          </a:p>
        </p:txBody>
      </p:sp>
    </p:spTree>
    <p:extLst>
      <p:ext uri="{BB962C8B-B14F-4D97-AF65-F5344CB8AC3E}">
        <p14:creationId xmlns:p14="http://schemas.microsoft.com/office/powerpoint/2010/main" val="15789518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B8AEB287-23C2-AA61-2F9F-01DC449BBC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567940" cy="2209800"/>
          </a:xfrm>
          <a:prstGeom prst="rect">
            <a:avLst/>
          </a:prstGeom>
        </p:spPr>
      </p:pic>
      <p:sp>
        <p:nvSpPr>
          <p:cNvPr id="3" name="ZoneTexte 2">
            <a:extLst>
              <a:ext uri="{FF2B5EF4-FFF2-40B4-BE49-F238E27FC236}">
                <a16:creationId xmlns:a16="http://schemas.microsoft.com/office/drawing/2014/main" id="{1BF858B9-80B2-69C9-0158-2F7FC9EB39C4}"/>
              </a:ext>
            </a:extLst>
          </p:cNvPr>
          <p:cNvSpPr txBox="1"/>
          <p:nvPr/>
        </p:nvSpPr>
        <p:spPr>
          <a:xfrm>
            <a:off x="3594100" y="1270000"/>
            <a:ext cx="8496300" cy="1938992"/>
          </a:xfrm>
          <a:prstGeom prst="rect">
            <a:avLst/>
          </a:prstGeom>
          <a:noFill/>
        </p:spPr>
        <p:txBody>
          <a:bodyPr wrap="square" rtlCol="0">
            <a:spAutoFit/>
          </a:bodyPr>
          <a:lstStyle/>
          <a:p>
            <a:endParaRPr lang="fr-FR" sz="2400" dirty="0">
              <a:latin typeface="Abadi" panose="020B0604020104020204" pitchFamily="34" charset="0"/>
            </a:endParaRPr>
          </a:p>
          <a:p>
            <a:r>
              <a:rPr lang="fr-FR" sz="2400" dirty="0">
                <a:latin typeface="Abadi" panose="020B0604020104020204" pitchFamily="34" charset="0"/>
              </a:rPr>
              <a:t>Nous avons la chance de pouvoir nous appuyer sur Dieu qui va nous guider, nous aider à nourrir cet Amour et à être fidèle dans notre couple.</a:t>
            </a:r>
          </a:p>
          <a:p>
            <a:endParaRPr lang="fr-FR" sz="2400" dirty="0">
              <a:latin typeface="Abadi" panose="020B0604020104020204" pitchFamily="34" charset="0"/>
            </a:endParaRPr>
          </a:p>
        </p:txBody>
      </p:sp>
    </p:spTree>
    <p:extLst>
      <p:ext uri="{BB962C8B-B14F-4D97-AF65-F5344CB8AC3E}">
        <p14:creationId xmlns:p14="http://schemas.microsoft.com/office/powerpoint/2010/main" val="39426863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25189B95-4868-2CE6-595A-0F4CFF53B2C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567940" cy="2209800"/>
          </a:xfrm>
          <a:prstGeom prst="rect">
            <a:avLst/>
          </a:prstGeom>
        </p:spPr>
      </p:pic>
      <p:sp>
        <p:nvSpPr>
          <p:cNvPr id="4" name="ZoneTexte 3">
            <a:extLst>
              <a:ext uri="{FF2B5EF4-FFF2-40B4-BE49-F238E27FC236}">
                <a16:creationId xmlns:a16="http://schemas.microsoft.com/office/drawing/2014/main" id="{E0496D17-7D37-DB20-4F41-76BDA12B94BB}"/>
              </a:ext>
            </a:extLst>
          </p:cNvPr>
          <p:cNvSpPr txBox="1"/>
          <p:nvPr/>
        </p:nvSpPr>
        <p:spPr>
          <a:xfrm>
            <a:off x="2997200" y="1447800"/>
            <a:ext cx="8013700" cy="523220"/>
          </a:xfrm>
          <a:prstGeom prst="rect">
            <a:avLst/>
          </a:prstGeom>
          <a:noFill/>
        </p:spPr>
        <p:txBody>
          <a:bodyPr wrap="square" rtlCol="0">
            <a:spAutoFit/>
          </a:bodyPr>
          <a:lstStyle/>
          <a:p>
            <a:r>
              <a:rPr lang="fr-FR" sz="2800" dirty="0">
                <a:latin typeface="Abadi" panose="020B0604020104020204" pitchFamily="34" charset="0"/>
              </a:rPr>
              <a:t>Exercice pour connaitre vos propre langages.</a:t>
            </a:r>
          </a:p>
        </p:txBody>
      </p:sp>
      <p:sp>
        <p:nvSpPr>
          <p:cNvPr id="5" name="ZoneTexte 4">
            <a:extLst>
              <a:ext uri="{FF2B5EF4-FFF2-40B4-BE49-F238E27FC236}">
                <a16:creationId xmlns:a16="http://schemas.microsoft.com/office/drawing/2014/main" id="{249AF3EF-AEFA-27DB-05EE-4823867EC83D}"/>
              </a:ext>
            </a:extLst>
          </p:cNvPr>
          <p:cNvSpPr txBox="1"/>
          <p:nvPr/>
        </p:nvSpPr>
        <p:spPr>
          <a:xfrm>
            <a:off x="2057400" y="3429000"/>
            <a:ext cx="8775700" cy="1569660"/>
          </a:xfrm>
          <a:prstGeom prst="rect">
            <a:avLst/>
          </a:prstGeom>
          <a:noFill/>
        </p:spPr>
        <p:txBody>
          <a:bodyPr wrap="square" rtlCol="0">
            <a:spAutoFit/>
          </a:bodyPr>
          <a:lstStyle/>
          <a:p>
            <a:r>
              <a:rPr lang="fr-FR" sz="2400" dirty="0">
                <a:latin typeface="Abadi" panose="020B0604020104020204" pitchFamily="34" charset="0"/>
              </a:rPr>
              <a:t>Remplissez le petit tableau individuellement</a:t>
            </a:r>
          </a:p>
          <a:p>
            <a:endParaRPr lang="fr-FR" sz="2400" dirty="0">
              <a:latin typeface="Abadi" panose="020B0604020104020204" pitchFamily="34" charset="0"/>
            </a:endParaRPr>
          </a:p>
          <a:p>
            <a:r>
              <a:rPr lang="fr-FR" sz="2400" dirty="0">
                <a:latin typeface="Abadi" panose="020B0604020104020204" pitchFamily="34" charset="0"/>
              </a:rPr>
              <a:t>Comparez vos réponses et réfléchissez à ce que vous pourriez faire pour lui communiquer votre amour dans son langage.</a:t>
            </a:r>
          </a:p>
        </p:txBody>
      </p:sp>
    </p:spTree>
    <p:extLst>
      <p:ext uri="{BB962C8B-B14F-4D97-AF65-F5344CB8AC3E}">
        <p14:creationId xmlns:p14="http://schemas.microsoft.com/office/powerpoint/2010/main" val="42891385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04B3BB4B-C168-172C-856C-55616B038B77}"/>
              </a:ext>
            </a:extLst>
          </p:cNvPr>
          <p:cNvSpPr txBox="1"/>
          <p:nvPr/>
        </p:nvSpPr>
        <p:spPr>
          <a:xfrm>
            <a:off x="3048000" y="2796808"/>
            <a:ext cx="8534400" cy="3297826"/>
          </a:xfrm>
          <a:prstGeom prst="rect">
            <a:avLst/>
          </a:prstGeom>
          <a:noFill/>
        </p:spPr>
        <p:txBody>
          <a:bodyPr wrap="square">
            <a:spAutoFit/>
          </a:bodyPr>
          <a:lstStyle/>
          <a:p>
            <a:pPr>
              <a:lnSpc>
                <a:spcPct val="107000"/>
              </a:lnSpc>
              <a:spcAft>
                <a:spcPts val="800"/>
              </a:spcAft>
            </a:pPr>
            <a:r>
              <a:rPr lang="fr-FR" sz="2800" kern="100" dirty="0">
                <a:solidFill>
                  <a:srgbClr val="4F4F4F"/>
                </a:solidFill>
                <a:effectLst/>
                <a:highlight>
                  <a:srgbClr val="FFFFFF"/>
                </a:highlight>
                <a:latin typeface="Abadi" panose="020B0604020104020204" pitchFamily="34" charset="0"/>
                <a:ea typeface="Calibri" panose="020F0502020204030204" pitchFamily="34" charset="0"/>
                <a:cs typeface="Times New Roman" panose="02020603050405020304" pitchFamily="18" charset="0"/>
              </a:rPr>
              <a:t>Pour conclure, la fidélité est donc un des 4 piliers du mariage, alors prenez le temps d’en parler, en vous rappelant qu’être fidèle à l’autre c’est aussi être fidèle à soi. C’est être fidèle à la communication, au pardon, aux actes d’amour, au service etc…pour aimer, et aimer c’est </a:t>
            </a:r>
            <a:r>
              <a:rPr lang="fr-FR" sz="2800" kern="100">
                <a:solidFill>
                  <a:srgbClr val="4F4F4F"/>
                </a:solidFill>
                <a:effectLst/>
                <a:highlight>
                  <a:srgbClr val="FFFFFF"/>
                </a:highlight>
                <a:latin typeface="Abadi" panose="020B0604020104020204" pitchFamily="34" charset="0"/>
                <a:ea typeface="Calibri" panose="020F0502020204030204" pitchFamily="34" charset="0"/>
                <a:cs typeface="Times New Roman" panose="02020603050405020304" pitchFamily="18" charset="0"/>
              </a:rPr>
              <a:t>se donner! Le </a:t>
            </a:r>
            <a:r>
              <a:rPr lang="fr-FR" sz="2800" kern="100" dirty="0">
                <a:solidFill>
                  <a:srgbClr val="4F4F4F"/>
                </a:solidFill>
                <a:effectLst/>
                <a:highlight>
                  <a:srgbClr val="FFFFFF"/>
                </a:highlight>
                <a:latin typeface="Abadi" panose="020B0604020104020204" pitchFamily="34" charset="0"/>
                <a:ea typeface="Calibri" panose="020F0502020204030204" pitchFamily="34" charset="0"/>
                <a:cs typeface="Times New Roman" panose="02020603050405020304" pitchFamily="18" charset="0"/>
              </a:rPr>
              <a:t>bon, c’est celui que j’ai choisi!</a:t>
            </a:r>
            <a:endParaRPr lang="fr-FR" sz="2800" kern="100" dirty="0">
              <a:effectLst/>
              <a:latin typeface="Abadi" panose="020B0604020104020204" pitchFamily="34" charset="0"/>
              <a:ea typeface="Calibri" panose="020F0502020204030204" pitchFamily="34" charset="0"/>
              <a:cs typeface="Times New Roman" panose="02020603050405020304" pitchFamily="18" charset="0"/>
            </a:endParaRPr>
          </a:p>
        </p:txBody>
      </p:sp>
      <p:pic>
        <p:nvPicPr>
          <p:cNvPr id="4" name="Image 3">
            <a:extLst>
              <a:ext uri="{FF2B5EF4-FFF2-40B4-BE49-F238E27FC236}">
                <a16:creationId xmlns:a16="http://schemas.microsoft.com/office/drawing/2014/main" id="{9942342D-A4F4-8B1F-4194-2E8C333E50E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567940" cy="2209800"/>
          </a:xfrm>
          <a:prstGeom prst="rect">
            <a:avLst/>
          </a:prstGeom>
        </p:spPr>
      </p:pic>
    </p:spTree>
    <p:extLst>
      <p:ext uri="{BB962C8B-B14F-4D97-AF65-F5344CB8AC3E}">
        <p14:creationId xmlns:p14="http://schemas.microsoft.com/office/powerpoint/2010/main" val="18559659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46D932B-8D01-2CD6-CAAA-2043071A7B84}"/>
              </a:ext>
            </a:extLst>
          </p:cNvPr>
          <p:cNvSpPr>
            <a:spLocks noGrp="1"/>
          </p:cNvSpPr>
          <p:nvPr>
            <p:ph type="ctrTitle"/>
          </p:nvPr>
        </p:nvSpPr>
        <p:spPr>
          <a:xfrm>
            <a:off x="2705100" y="-368300"/>
            <a:ext cx="9144000" cy="2387600"/>
          </a:xfrm>
        </p:spPr>
        <p:txBody>
          <a:bodyPr/>
          <a:lstStyle/>
          <a:p>
            <a:r>
              <a:rPr lang="fr-FR" dirty="0"/>
              <a:t>La fidélité une des fondation de votre couple</a:t>
            </a:r>
          </a:p>
        </p:txBody>
      </p:sp>
      <p:pic>
        <p:nvPicPr>
          <p:cNvPr id="5" name="Image 4">
            <a:extLst>
              <a:ext uri="{FF2B5EF4-FFF2-40B4-BE49-F238E27FC236}">
                <a16:creationId xmlns:a16="http://schemas.microsoft.com/office/drawing/2014/main" id="{340F3A02-532A-43A3-2FE2-2C306870E6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25930" y="2209800"/>
            <a:ext cx="9488170" cy="4622801"/>
          </a:xfrm>
          <a:prstGeom prst="rect">
            <a:avLst/>
          </a:prstGeom>
        </p:spPr>
      </p:pic>
      <p:pic>
        <p:nvPicPr>
          <p:cNvPr id="7" name="Image 6">
            <a:extLst>
              <a:ext uri="{FF2B5EF4-FFF2-40B4-BE49-F238E27FC236}">
                <a16:creationId xmlns:a16="http://schemas.microsoft.com/office/drawing/2014/main" id="{93E1628E-FC46-1583-52E1-AA3EEA33455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7160" y="0"/>
            <a:ext cx="2567940" cy="2209800"/>
          </a:xfrm>
          <a:prstGeom prst="rect">
            <a:avLst/>
          </a:prstGeom>
        </p:spPr>
      </p:pic>
    </p:spTree>
    <p:extLst>
      <p:ext uri="{BB962C8B-B14F-4D97-AF65-F5344CB8AC3E}">
        <p14:creationId xmlns:p14="http://schemas.microsoft.com/office/powerpoint/2010/main" val="3657293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0F5A312D-93DD-CE06-217D-7B057121E34D}"/>
              </a:ext>
            </a:extLst>
          </p:cNvPr>
          <p:cNvSpPr>
            <a:spLocks noGrp="1"/>
          </p:cNvSpPr>
          <p:nvPr>
            <p:ph idx="1"/>
          </p:nvPr>
        </p:nvSpPr>
        <p:spPr>
          <a:xfrm>
            <a:off x="838200" y="2216150"/>
            <a:ext cx="11392535" cy="4351338"/>
          </a:xfrm>
        </p:spPr>
        <p:txBody>
          <a:bodyPr/>
          <a:lstStyle/>
          <a:p>
            <a:pPr algn="l"/>
            <a:endParaRPr lang="fr-FR" sz="1800" b="0" i="0" u="none" strike="noStrike" baseline="0" dirty="0">
              <a:solidFill>
                <a:srgbClr val="000000"/>
              </a:solidFill>
              <a:latin typeface="Calibri" panose="020F0502020204030204" pitchFamily="34" charset="0"/>
            </a:endParaRPr>
          </a:p>
          <a:p>
            <a:pPr marL="0" indent="0">
              <a:buNone/>
            </a:pPr>
            <a:r>
              <a:rPr lang="fr-FR" sz="1800" b="0" i="0" u="none" strike="noStrike" baseline="0" dirty="0">
                <a:solidFill>
                  <a:srgbClr val="000000"/>
                </a:solidFill>
                <a:latin typeface="Calibri" panose="020F0502020204030204" pitchFamily="34" charset="0"/>
              </a:rPr>
              <a:t> </a:t>
            </a:r>
            <a:r>
              <a:rPr lang="fr-FR" sz="3600" i="1" u="none" strike="noStrike" baseline="0" dirty="0">
                <a:solidFill>
                  <a:srgbClr val="000000"/>
                </a:solidFill>
                <a:latin typeface="Abadi" panose="020B0604020104020204" pitchFamily="34" charset="0"/>
              </a:rPr>
              <a:t>« Je te reçois comme </a:t>
            </a:r>
            <a:r>
              <a:rPr lang="fr-FR" sz="3600" i="1" u="none" strike="noStrike" baseline="0" dirty="0" err="1">
                <a:solidFill>
                  <a:srgbClr val="000000"/>
                </a:solidFill>
                <a:latin typeface="Abadi" panose="020B0604020104020204" pitchFamily="34" charset="0"/>
              </a:rPr>
              <a:t>épou</a:t>
            </a:r>
            <a:r>
              <a:rPr lang="fr-FR" sz="3600" i="1" u="none" strike="noStrike" baseline="0" dirty="0">
                <a:solidFill>
                  <a:srgbClr val="000000"/>
                </a:solidFill>
                <a:latin typeface="Abadi" panose="020B0604020104020204" pitchFamily="34" charset="0"/>
              </a:rPr>
              <a:t>(x)se et je promets de te rester </a:t>
            </a:r>
            <a:r>
              <a:rPr lang="fr-FR" sz="3600" i="1" u="none" strike="noStrike" baseline="0" dirty="0">
                <a:solidFill>
                  <a:schemeClr val="accent1"/>
                </a:solidFill>
                <a:latin typeface="Abadi" panose="020B0604020104020204" pitchFamily="34" charset="0"/>
              </a:rPr>
              <a:t>fidèle</a:t>
            </a:r>
            <a:r>
              <a:rPr lang="fr-FR" sz="3600" i="1" u="none" strike="noStrike" baseline="0" dirty="0">
                <a:solidFill>
                  <a:srgbClr val="000000"/>
                </a:solidFill>
                <a:latin typeface="Abadi" panose="020B0604020104020204" pitchFamily="34" charset="0"/>
              </a:rPr>
              <a:t>, dans le bonheur et dans les épreuves, dans la santé et dans la maladie, </a:t>
            </a:r>
            <a:endParaRPr lang="fr-FR" sz="3600" i="0" u="none" strike="noStrike" baseline="0" dirty="0">
              <a:solidFill>
                <a:srgbClr val="000000"/>
              </a:solidFill>
              <a:latin typeface="Abadi" panose="020B0604020104020204" pitchFamily="34" charset="0"/>
            </a:endParaRPr>
          </a:p>
          <a:p>
            <a:pPr marL="0" indent="0">
              <a:buNone/>
            </a:pPr>
            <a:r>
              <a:rPr lang="fr-FR" sz="3600" i="1" u="none" strike="noStrike" baseline="0" dirty="0">
                <a:solidFill>
                  <a:srgbClr val="000000"/>
                </a:solidFill>
                <a:latin typeface="Abadi" panose="020B0604020104020204" pitchFamily="34" charset="0"/>
              </a:rPr>
              <a:t>pour t'aimer tous les jours de ma vie.» </a:t>
            </a:r>
            <a:endParaRPr lang="fr-FR" sz="3600" dirty="0">
              <a:latin typeface="Abadi" panose="020B0604020104020204" pitchFamily="34" charset="0"/>
            </a:endParaRPr>
          </a:p>
        </p:txBody>
      </p:sp>
      <p:pic>
        <p:nvPicPr>
          <p:cNvPr id="4" name="Image 3">
            <a:extLst>
              <a:ext uri="{FF2B5EF4-FFF2-40B4-BE49-F238E27FC236}">
                <a16:creationId xmlns:a16="http://schemas.microsoft.com/office/drawing/2014/main" id="{E92371E6-ED6A-2C10-182D-40A87CB8F0E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130" y="127000"/>
            <a:ext cx="2567940" cy="2209800"/>
          </a:xfrm>
          <a:prstGeom prst="rect">
            <a:avLst/>
          </a:prstGeom>
        </p:spPr>
      </p:pic>
      <p:sp>
        <p:nvSpPr>
          <p:cNvPr id="5" name="ZoneTexte 4">
            <a:extLst>
              <a:ext uri="{FF2B5EF4-FFF2-40B4-BE49-F238E27FC236}">
                <a16:creationId xmlns:a16="http://schemas.microsoft.com/office/drawing/2014/main" id="{22D29998-AD87-E7F5-1729-04F09311EA59}"/>
              </a:ext>
            </a:extLst>
          </p:cNvPr>
          <p:cNvSpPr txBox="1"/>
          <p:nvPr/>
        </p:nvSpPr>
        <p:spPr>
          <a:xfrm>
            <a:off x="3479800" y="825500"/>
            <a:ext cx="7874000" cy="1077218"/>
          </a:xfrm>
          <a:prstGeom prst="rect">
            <a:avLst/>
          </a:prstGeom>
          <a:noFill/>
        </p:spPr>
        <p:txBody>
          <a:bodyPr wrap="square" rtlCol="0">
            <a:spAutoFit/>
          </a:bodyPr>
          <a:lstStyle/>
          <a:p>
            <a:r>
              <a:rPr lang="fr-FR" sz="3200" dirty="0">
                <a:latin typeface="Abadi" panose="020B0604020104020204" pitchFamily="34" charset="0"/>
              </a:rPr>
              <a:t>Vous promettez fidélité lors du sacrement de votre mariage: Vous donnez votre parole</a:t>
            </a:r>
          </a:p>
        </p:txBody>
      </p:sp>
    </p:spTree>
    <p:extLst>
      <p:ext uri="{BB962C8B-B14F-4D97-AF65-F5344CB8AC3E}">
        <p14:creationId xmlns:p14="http://schemas.microsoft.com/office/powerpoint/2010/main" val="15689376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CC32BA3-6148-75A0-B98A-2B84976304F0}"/>
              </a:ext>
            </a:extLst>
          </p:cNvPr>
          <p:cNvSpPr>
            <a:spLocks noGrp="1"/>
          </p:cNvSpPr>
          <p:nvPr>
            <p:ph type="ctrTitle"/>
          </p:nvPr>
        </p:nvSpPr>
        <p:spPr>
          <a:xfrm>
            <a:off x="2719070" y="611981"/>
            <a:ext cx="9307830" cy="5634037"/>
          </a:xfrm>
        </p:spPr>
        <p:txBody>
          <a:bodyPr>
            <a:normAutofit/>
          </a:bodyPr>
          <a:lstStyle/>
          <a:p>
            <a:pPr algn="l"/>
            <a:r>
              <a:rPr lang="fr-FR" dirty="0">
                <a:latin typeface="Abadi" panose="020B0604020104020204" pitchFamily="34" charset="0"/>
              </a:rPr>
              <a:t>Dieu vous accompagne dans cette fidélité:</a:t>
            </a:r>
            <a:br>
              <a:rPr lang="fr-FR" dirty="0"/>
            </a:br>
            <a:br>
              <a:rPr lang="fr-FR" dirty="0"/>
            </a:br>
            <a:r>
              <a:rPr lang="fr-FR" sz="4400" dirty="0">
                <a:latin typeface="Abadi" panose="020B0604020104020204" pitchFamily="34" charset="0"/>
              </a:rPr>
              <a:t>Lors du sacrement de votre mariage, Dieu fait alliance avec l’homme et la femme. Par le sacrement du mariage, les époux sont images de la fidélité de Dieu et en témoignent. </a:t>
            </a:r>
          </a:p>
        </p:txBody>
      </p:sp>
      <p:pic>
        <p:nvPicPr>
          <p:cNvPr id="4" name="Image 3">
            <a:extLst>
              <a:ext uri="{FF2B5EF4-FFF2-40B4-BE49-F238E27FC236}">
                <a16:creationId xmlns:a16="http://schemas.microsoft.com/office/drawing/2014/main" id="{326A09DB-F3F0-2BE0-63B5-63D55DCE453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130" y="127000"/>
            <a:ext cx="2567940" cy="2209800"/>
          </a:xfrm>
          <a:prstGeom prst="rect">
            <a:avLst/>
          </a:prstGeom>
        </p:spPr>
      </p:pic>
    </p:spTree>
    <p:extLst>
      <p:ext uri="{BB962C8B-B14F-4D97-AF65-F5344CB8AC3E}">
        <p14:creationId xmlns:p14="http://schemas.microsoft.com/office/powerpoint/2010/main" val="16143899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BDFCE094-B846-147D-03B1-10A0C51EA7B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130" y="127000"/>
            <a:ext cx="2567940" cy="2209800"/>
          </a:xfrm>
          <a:prstGeom prst="rect">
            <a:avLst/>
          </a:prstGeom>
        </p:spPr>
      </p:pic>
      <p:sp>
        <p:nvSpPr>
          <p:cNvPr id="3" name="ZoneTexte 2">
            <a:extLst>
              <a:ext uri="{FF2B5EF4-FFF2-40B4-BE49-F238E27FC236}">
                <a16:creationId xmlns:a16="http://schemas.microsoft.com/office/drawing/2014/main" id="{869994F3-BFE9-D30C-BB62-2D9C4E94DBE8}"/>
              </a:ext>
            </a:extLst>
          </p:cNvPr>
          <p:cNvSpPr txBox="1"/>
          <p:nvPr/>
        </p:nvSpPr>
        <p:spPr>
          <a:xfrm>
            <a:off x="1902941" y="558800"/>
            <a:ext cx="9742959" cy="5016758"/>
          </a:xfrm>
          <a:prstGeom prst="rect">
            <a:avLst/>
          </a:prstGeom>
          <a:noFill/>
        </p:spPr>
        <p:txBody>
          <a:bodyPr wrap="square" rtlCol="0">
            <a:spAutoFit/>
          </a:bodyPr>
          <a:lstStyle/>
          <a:p>
            <a:r>
              <a:rPr lang="fr-FR" sz="3200" dirty="0">
                <a:latin typeface="Abadi" panose="020B0604020104020204" pitchFamily="34" charset="0"/>
              </a:rPr>
              <a:t>A l’image de Dieu: Dieu est fidèle avec son peuple. L’ancien et le nouveau testament témoignent de cette Alliance que Dieu fait avec l’humanité, une alliance solide, indestructible, qui offre un chemin de bonheur. </a:t>
            </a:r>
          </a:p>
          <a:p>
            <a:r>
              <a:rPr lang="fr-FR" sz="3200" dirty="0">
                <a:latin typeface="Abadi" panose="020B0604020104020204" pitchFamily="34" charset="0"/>
              </a:rPr>
              <a:t>Votre alliance, petit anneau au doigt, est le signe de cette fidélité.</a:t>
            </a:r>
          </a:p>
          <a:p>
            <a:r>
              <a:rPr lang="fr-FR" sz="3200" dirty="0">
                <a:latin typeface="Abadi" panose="020B0604020104020204" pitchFamily="34" charset="0"/>
              </a:rPr>
              <a:t>Elle nous rappelle 2 choses : que nous nous promettons un amour fidèle et inconditionnel, et que notre fidélité est un reflet et un témoignage de la fidélité de Dieu à notre égard.</a:t>
            </a:r>
          </a:p>
        </p:txBody>
      </p:sp>
    </p:spTree>
    <p:extLst>
      <p:ext uri="{BB962C8B-B14F-4D97-AF65-F5344CB8AC3E}">
        <p14:creationId xmlns:p14="http://schemas.microsoft.com/office/powerpoint/2010/main" val="20361075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591B97E2-FFCB-576D-3864-8F7DD0AE6EB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3530" y="0"/>
            <a:ext cx="2567940" cy="2209800"/>
          </a:xfrm>
          <a:prstGeom prst="rect">
            <a:avLst/>
          </a:prstGeom>
        </p:spPr>
      </p:pic>
      <p:sp>
        <p:nvSpPr>
          <p:cNvPr id="3" name="ZoneTexte 2">
            <a:extLst>
              <a:ext uri="{FF2B5EF4-FFF2-40B4-BE49-F238E27FC236}">
                <a16:creationId xmlns:a16="http://schemas.microsoft.com/office/drawing/2014/main" id="{F69FB419-0E24-5E36-0F03-852D1E0262A4}"/>
              </a:ext>
            </a:extLst>
          </p:cNvPr>
          <p:cNvSpPr txBox="1"/>
          <p:nvPr/>
        </p:nvSpPr>
        <p:spPr>
          <a:xfrm>
            <a:off x="3238500" y="1435100"/>
            <a:ext cx="8470900" cy="3970318"/>
          </a:xfrm>
          <a:prstGeom prst="rect">
            <a:avLst/>
          </a:prstGeom>
          <a:noFill/>
        </p:spPr>
        <p:txBody>
          <a:bodyPr wrap="square" rtlCol="0">
            <a:spAutoFit/>
          </a:bodyPr>
          <a:lstStyle/>
          <a:p>
            <a:r>
              <a:rPr lang="fr-FR" sz="3600" dirty="0">
                <a:latin typeface="Abadi" panose="020B0604020104020204" pitchFamily="34" charset="0"/>
              </a:rPr>
              <a:t>L’amour a besoin d’être nourri. La réussite de la famille est un travail difficile. Être fidèle c’est manifester son amour par des actes. Aimer c’est se donner.</a:t>
            </a:r>
          </a:p>
          <a:p>
            <a:endParaRPr lang="fr-FR" sz="3600" dirty="0">
              <a:latin typeface="Abadi" panose="020B0604020104020204" pitchFamily="34" charset="0"/>
            </a:endParaRPr>
          </a:p>
          <a:p>
            <a:r>
              <a:rPr lang="fr-FR" sz="3600" dirty="0">
                <a:latin typeface="Abadi" panose="020B0604020104020204" pitchFamily="34" charset="0"/>
              </a:rPr>
              <a:t>La fidélité est la colonne vertébrale de l’Amour et du Bonheur</a:t>
            </a:r>
          </a:p>
        </p:txBody>
      </p:sp>
    </p:spTree>
    <p:extLst>
      <p:ext uri="{BB962C8B-B14F-4D97-AF65-F5344CB8AC3E}">
        <p14:creationId xmlns:p14="http://schemas.microsoft.com/office/powerpoint/2010/main" val="28003228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3D381363-1E43-E789-71A6-840D354E8F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130" y="127000"/>
            <a:ext cx="2567940" cy="2209800"/>
          </a:xfrm>
          <a:prstGeom prst="rect">
            <a:avLst/>
          </a:prstGeom>
        </p:spPr>
      </p:pic>
      <p:sp>
        <p:nvSpPr>
          <p:cNvPr id="3" name="ZoneTexte 2">
            <a:extLst>
              <a:ext uri="{FF2B5EF4-FFF2-40B4-BE49-F238E27FC236}">
                <a16:creationId xmlns:a16="http://schemas.microsoft.com/office/drawing/2014/main" id="{3F6653BA-E01C-10FB-A5AF-02218EC1E102}"/>
              </a:ext>
            </a:extLst>
          </p:cNvPr>
          <p:cNvSpPr txBox="1"/>
          <p:nvPr/>
        </p:nvSpPr>
        <p:spPr>
          <a:xfrm>
            <a:off x="2692400" y="1574800"/>
            <a:ext cx="8928100" cy="4832092"/>
          </a:xfrm>
          <a:prstGeom prst="rect">
            <a:avLst/>
          </a:prstGeom>
          <a:noFill/>
        </p:spPr>
        <p:txBody>
          <a:bodyPr wrap="square" rtlCol="0">
            <a:spAutoFit/>
          </a:bodyPr>
          <a:lstStyle/>
          <a:p>
            <a:r>
              <a:rPr lang="fr-FR" sz="2800" dirty="0">
                <a:latin typeface="Abadi" panose="020B0604020104020204" pitchFamily="34" charset="0"/>
              </a:rPr>
              <a:t>Mais de quelle fidélité parlons nous? </a:t>
            </a:r>
          </a:p>
          <a:p>
            <a:endParaRPr lang="fr-FR" sz="2800" dirty="0">
              <a:latin typeface="Abadi" panose="020B0604020104020204" pitchFamily="34" charset="0"/>
            </a:endParaRPr>
          </a:p>
          <a:p>
            <a:pPr marL="285750" indent="-285750">
              <a:buFont typeface="Arial" panose="020B0604020202020204" pitchFamily="34" charset="0"/>
              <a:buChar char="•"/>
            </a:pPr>
            <a:r>
              <a:rPr lang="fr-FR" sz="2800" dirty="0">
                <a:latin typeface="Abadi" panose="020B0604020104020204" pitchFamily="34" charset="0"/>
              </a:rPr>
              <a:t>La fidélité dans l’</a:t>
            </a:r>
            <a:r>
              <a:rPr lang="fr-FR" sz="2800" dirty="0">
                <a:solidFill>
                  <a:schemeClr val="accent1"/>
                </a:solidFill>
                <a:latin typeface="Abadi" panose="020B0604020104020204" pitchFamily="34" charset="0"/>
              </a:rPr>
              <a:t>exclusivité</a:t>
            </a:r>
            <a:r>
              <a:rPr lang="fr-FR" sz="2800" dirty="0">
                <a:latin typeface="Abadi" panose="020B0604020104020204" pitchFamily="34" charset="0"/>
              </a:rPr>
              <a:t>: renoncer aux autres et fuir la tentation</a:t>
            </a:r>
          </a:p>
          <a:p>
            <a:pPr marL="285750" indent="-285750">
              <a:buFont typeface="Arial" panose="020B0604020202020204" pitchFamily="34" charset="0"/>
              <a:buChar char="•"/>
            </a:pPr>
            <a:r>
              <a:rPr lang="fr-FR" sz="2800" dirty="0">
                <a:latin typeface="Abadi" panose="020B0604020104020204" pitchFamily="34" charset="0"/>
              </a:rPr>
              <a:t>La fidélité dans la </a:t>
            </a:r>
            <a:r>
              <a:rPr lang="fr-FR" sz="2800" dirty="0">
                <a:solidFill>
                  <a:schemeClr val="accent1"/>
                </a:solidFill>
                <a:latin typeface="Abadi" panose="020B0604020104020204" pitchFamily="34" charset="0"/>
              </a:rPr>
              <a:t>priorité</a:t>
            </a:r>
            <a:r>
              <a:rPr lang="fr-FR" sz="2800" dirty="0">
                <a:latin typeface="Abadi" panose="020B0604020104020204" pitchFamily="34" charset="0"/>
              </a:rPr>
              <a:t>: mettre l’autre au centre de sa vie, </a:t>
            </a:r>
            <a:r>
              <a:rPr lang="fr-FR" sz="2800">
                <a:latin typeface="Abadi" panose="020B0604020104020204" pitchFamily="34" charset="0"/>
              </a:rPr>
              <a:t>lui donner du temps</a:t>
            </a:r>
            <a:endParaRPr lang="fr-FR" sz="2800" dirty="0">
              <a:latin typeface="Abadi" panose="020B0604020104020204" pitchFamily="34" charset="0"/>
            </a:endParaRPr>
          </a:p>
          <a:p>
            <a:pPr marL="285750" indent="-285750">
              <a:buFont typeface="Arial" panose="020B0604020202020204" pitchFamily="34" charset="0"/>
              <a:buChar char="•"/>
            </a:pPr>
            <a:r>
              <a:rPr lang="fr-FR" sz="2800" dirty="0">
                <a:latin typeface="Abadi" panose="020B0604020104020204" pitchFamily="34" charset="0"/>
              </a:rPr>
              <a:t>La fidélité dans la </a:t>
            </a:r>
            <a:r>
              <a:rPr lang="fr-FR" sz="2800" dirty="0">
                <a:solidFill>
                  <a:schemeClr val="accent1"/>
                </a:solidFill>
                <a:latin typeface="Abadi" panose="020B0604020104020204" pitchFamily="34" charset="0"/>
              </a:rPr>
              <a:t>durée</a:t>
            </a:r>
            <a:r>
              <a:rPr lang="fr-FR" sz="2800" dirty="0">
                <a:latin typeface="Abadi" panose="020B0604020104020204" pitchFamily="34" charset="0"/>
              </a:rPr>
              <a:t>: être fidèle tout au long de la vie. Accepter de dépendre de l’autre, créer un Nous qui va durer</a:t>
            </a:r>
          </a:p>
          <a:p>
            <a:pPr marL="285750" indent="-285750">
              <a:buFont typeface="Arial" panose="020B0604020202020204" pitchFamily="34" charset="0"/>
              <a:buChar char="•"/>
            </a:pPr>
            <a:r>
              <a:rPr lang="fr-FR" sz="2800" dirty="0">
                <a:latin typeface="Abadi" panose="020B0604020104020204" pitchFamily="34" charset="0"/>
              </a:rPr>
              <a:t>La fidélité à </a:t>
            </a:r>
            <a:r>
              <a:rPr lang="fr-FR" sz="2800" dirty="0">
                <a:solidFill>
                  <a:schemeClr val="accent1"/>
                </a:solidFill>
                <a:latin typeface="Abadi" panose="020B0604020104020204" pitchFamily="34" charset="0"/>
              </a:rPr>
              <a:t>soi même</a:t>
            </a:r>
            <a:r>
              <a:rPr lang="fr-FR" sz="2800" dirty="0">
                <a:latin typeface="Abadi" panose="020B0604020104020204" pitchFamily="34" charset="0"/>
              </a:rPr>
              <a:t>: être fidèle à son engagement, à ce qu’on à montré de soi lors de l’engagement</a:t>
            </a:r>
          </a:p>
        </p:txBody>
      </p:sp>
    </p:spTree>
    <p:extLst>
      <p:ext uri="{BB962C8B-B14F-4D97-AF65-F5344CB8AC3E}">
        <p14:creationId xmlns:p14="http://schemas.microsoft.com/office/powerpoint/2010/main" val="32799250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C9C8D3EA-DC5C-E9A9-05D9-2369848B5D6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130" y="127000"/>
            <a:ext cx="2567940" cy="2209800"/>
          </a:xfrm>
          <a:prstGeom prst="rect">
            <a:avLst/>
          </a:prstGeom>
        </p:spPr>
      </p:pic>
      <p:sp>
        <p:nvSpPr>
          <p:cNvPr id="3" name="ZoneTexte 2">
            <a:extLst>
              <a:ext uri="{FF2B5EF4-FFF2-40B4-BE49-F238E27FC236}">
                <a16:creationId xmlns:a16="http://schemas.microsoft.com/office/drawing/2014/main" id="{9D846863-636E-A4B8-E088-00809CEE2DCC}"/>
              </a:ext>
            </a:extLst>
          </p:cNvPr>
          <p:cNvSpPr txBox="1"/>
          <p:nvPr/>
        </p:nvSpPr>
        <p:spPr>
          <a:xfrm>
            <a:off x="2324100" y="1930400"/>
            <a:ext cx="9474200" cy="3970318"/>
          </a:xfrm>
          <a:prstGeom prst="rect">
            <a:avLst/>
          </a:prstGeom>
          <a:noFill/>
        </p:spPr>
        <p:txBody>
          <a:bodyPr wrap="square" rtlCol="0">
            <a:spAutoFit/>
          </a:bodyPr>
          <a:lstStyle/>
          <a:p>
            <a:r>
              <a:rPr lang="fr-FR" sz="2800" dirty="0">
                <a:latin typeface="Abadi" panose="020B0604020104020204" pitchFamily="34" charset="0"/>
              </a:rPr>
              <a:t>A quoi sert cette fidélité? La fidélité sert à s’engager envers l’autre qui va évoluer et changer, et à lui donner la priorité chaque jour. C’est une DECISION. C’est se donner.</a:t>
            </a:r>
          </a:p>
          <a:p>
            <a:endParaRPr lang="fr-FR" sz="2800" dirty="0">
              <a:latin typeface="Abadi" panose="020B0604020104020204" pitchFamily="34" charset="0"/>
            </a:endParaRPr>
          </a:p>
          <a:p>
            <a:r>
              <a:rPr lang="fr-FR" sz="2800" dirty="0">
                <a:latin typeface="Abadi" panose="020B0604020104020204" pitchFamily="34" charset="0"/>
              </a:rPr>
              <a:t>Il va donc falloir nourrir cet Amour avec les langages de l’amour et la communication.</a:t>
            </a:r>
          </a:p>
          <a:p>
            <a:endParaRPr lang="fr-FR" sz="2800" dirty="0">
              <a:latin typeface="Abadi" panose="020B0604020104020204" pitchFamily="34" charset="0"/>
            </a:endParaRPr>
          </a:p>
          <a:p>
            <a:r>
              <a:rPr lang="fr-FR" sz="2800" dirty="0">
                <a:latin typeface="Abadi" panose="020B0604020104020204" pitchFamily="34" charset="0"/>
              </a:rPr>
              <a:t>A l’image de Dieu qui nous aime fidèlement, en respectant </a:t>
            </a:r>
            <a:r>
              <a:rPr lang="fr-FR" sz="2800">
                <a:latin typeface="Abadi" panose="020B0604020104020204" pitchFamily="34" charset="0"/>
              </a:rPr>
              <a:t>notre liberté.</a:t>
            </a:r>
            <a:endParaRPr lang="fr-FR" sz="2800" dirty="0">
              <a:latin typeface="Abadi" panose="020B0604020104020204" pitchFamily="34" charset="0"/>
            </a:endParaRPr>
          </a:p>
        </p:txBody>
      </p:sp>
    </p:spTree>
    <p:extLst>
      <p:ext uri="{BB962C8B-B14F-4D97-AF65-F5344CB8AC3E}">
        <p14:creationId xmlns:p14="http://schemas.microsoft.com/office/powerpoint/2010/main" val="24956568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FD634757-2053-CB71-4069-288611E5DE7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130" y="127000"/>
            <a:ext cx="2567940" cy="2209800"/>
          </a:xfrm>
          <a:prstGeom prst="rect">
            <a:avLst/>
          </a:prstGeom>
        </p:spPr>
      </p:pic>
      <p:sp>
        <p:nvSpPr>
          <p:cNvPr id="4" name="ZoneTexte 3">
            <a:extLst>
              <a:ext uri="{FF2B5EF4-FFF2-40B4-BE49-F238E27FC236}">
                <a16:creationId xmlns:a16="http://schemas.microsoft.com/office/drawing/2014/main" id="{AF501480-041D-1520-A757-899376915785}"/>
              </a:ext>
            </a:extLst>
          </p:cNvPr>
          <p:cNvSpPr txBox="1"/>
          <p:nvPr/>
        </p:nvSpPr>
        <p:spPr>
          <a:xfrm>
            <a:off x="2349500" y="381606"/>
            <a:ext cx="9321800" cy="3108543"/>
          </a:xfrm>
          <a:prstGeom prst="rect">
            <a:avLst/>
          </a:prstGeom>
          <a:noFill/>
        </p:spPr>
        <p:txBody>
          <a:bodyPr wrap="square" rtlCol="0">
            <a:spAutoFit/>
          </a:bodyPr>
          <a:lstStyle/>
          <a:p>
            <a:r>
              <a:rPr lang="fr-FR" sz="2800" dirty="0">
                <a:latin typeface="Abadi" panose="020B0604020104020204" pitchFamily="34" charset="0"/>
              </a:rPr>
              <a:t>L’Amour ca se construit et ca s’entretient; Alors comment nourrir cet Amour?</a:t>
            </a:r>
          </a:p>
          <a:p>
            <a:endParaRPr lang="fr-FR" sz="2800" dirty="0">
              <a:latin typeface="Abadi" panose="020B0604020104020204" pitchFamily="34" charset="0"/>
            </a:endParaRPr>
          </a:p>
          <a:p>
            <a:pPr algn="ctr"/>
            <a:r>
              <a:rPr lang="fr-FR" sz="2800" dirty="0">
                <a:latin typeface="Abadi" panose="020B0604020104020204" pitchFamily="34" charset="0"/>
              </a:rPr>
              <a:t>EN COMMUNIQUANT!</a:t>
            </a:r>
          </a:p>
          <a:p>
            <a:endParaRPr lang="fr-FR" sz="2800" dirty="0">
              <a:latin typeface="Abadi" panose="020B0604020104020204" pitchFamily="34" charset="0"/>
            </a:endParaRPr>
          </a:p>
          <a:p>
            <a:endParaRPr lang="fr-FR" sz="2800" dirty="0">
              <a:latin typeface="Abadi" panose="020B0604020104020204" pitchFamily="34" charset="0"/>
            </a:endParaRPr>
          </a:p>
          <a:p>
            <a:endParaRPr lang="fr-FR" sz="2800" dirty="0">
              <a:latin typeface="Abadi" panose="020B0604020104020204" pitchFamily="34" charset="0"/>
            </a:endParaRPr>
          </a:p>
        </p:txBody>
      </p:sp>
      <p:sp>
        <p:nvSpPr>
          <p:cNvPr id="5" name="ZoneTexte 4">
            <a:extLst>
              <a:ext uri="{FF2B5EF4-FFF2-40B4-BE49-F238E27FC236}">
                <a16:creationId xmlns:a16="http://schemas.microsoft.com/office/drawing/2014/main" id="{B358EC3C-FE03-FBA2-BF48-E39A695E51D3}"/>
              </a:ext>
            </a:extLst>
          </p:cNvPr>
          <p:cNvSpPr txBox="1"/>
          <p:nvPr/>
        </p:nvSpPr>
        <p:spPr>
          <a:xfrm>
            <a:off x="1066800" y="2591406"/>
            <a:ext cx="10604500" cy="4431983"/>
          </a:xfrm>
          <a:prstGeom prst="rect">
            <a:avLst/>
          </a:prstGeom>
          <a:noFill/>
        </p:spPr>
        <p:txBody>
          <a:bodyPr wrap="square" rtlCol="0">
            <a:spAutoFit/>
          </a:bodyPr>
          <a:lstStyle/>
          <a:p>
            <a:r>
              <a:rPr lang="fr-FR" sz="2400" dirty="0">
                <a:latin typeface="Abadi" panose="020B0604020104020204" pitchFamily="34" charset="0"/>
              </a:rPr>
              <a:t>Le problème c’est que les hommes et les femmes ne communiquent pas forcément de la même manière… Nous l’avons vu avec le sujet de la communication.</a:t>
            </a:r>
          </a:p>
          <a:p>
            <a:r>
              <a:rPr lang="fr-FR" sz="2400" dirty="0">
                <a:latin typeface="Abadi" panose="020B0604020104020204" pitchFamily="34" charset="0"/>
              </a:rPr>
              <a:t>Aussi, en fonction de notre éducation, de notre culture familiale, on ne va pas communiquer de la même manière. Par exemple, je suis issue d’une famille qui s’exprime fort! Qui se dit les choses clairement parfois un peu trop. Jonathan est issu d’une famille qui est plus dans la retenue, qui va moins exprimer les choses… </a:t>
            </a:r>
          </a:p>
          <a:p>
            <a:endParaRPr lang="fr-FR" sz="2400" dirty="0">
              <a:latin typeface="Abadi" panose="020B0604020104020204" pitchFamily="34" charset="0"/>
            </a:endParaRPr>
          </a:p>
          <a:p>
            <a:r>
              <a:rPr lang="fr-FR" sz="2400" dirty="0">
                <a:latin typeface="Abadi" panose="020B0604020104020204" pitchFamily="34" charset="0"/>
              </a:rPr>
              <a:t>Afin de comprendre le langage de l’autre, nous allons regarder de plus près les 5 langages de l’Amour:</a:t>
            </a:r>
          </a:p>
          <a:p>
            <a:endParaRPr lang="fr-FR" dirty="0"/>
          </a:p>
        </p:txBody>
      </p:sp>
    </p:spTree>
    <p:extLst>
      <p:ext uri="{BB962C8B-B14F-4D97-AF65-F5344CB8AC3E}">
        <p14:creationId xmlns:p14="http://schemas.microsoft.com/office/powerpoint/2010/main" val="3259978487"/>
      </p:ext>
    </p:extLst>
  </p:cSld>
  <p:clrMapOvr>
    <a:masterClrMapping/>
  </p:clrMapOvr>
</p:sld>
</file>

<file path=ppt/theme/theme1.xml><?xml version="1.0" encoding="utf-8"?>
<a:theme xmlns:a="http://schemas.openxmlformats.org/drawingml/2006/main" name="Thème Office">
  <a:themeElements>
    <a:clrScheme name="Bleu chaud">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980</Words>
  <Application>Microsoft Office PowerPoint</Application>
  <PresentationFormat>Grand écran</PresentationFormat>
  <Paragraphs>72</Paragraphs>
  <Slides>19</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19</vt:i4>
      </vt:variant>
    </vt:vector>
  </HeadingPairs>
  <TitlesOfParts>
    <vt:vector size="25" baseType="lpstr">
      <vt:lpstr>Abadi</vt:lpstr>
      <vt:lpstr>Arial</vt:lpstr>
      <vt:lpstr>Calibri</vt:lpstr>
      <vt:lpstr>Calibri Light</vt:lpstr>
      <vt:lpstr>Times New Roman</vt:lpstr>
      <vt:lpstr>Thème Office</vt:lpstr>
      <vt:lpstr>Présentation PowerPoint</vt:lpstr>
      <vt:lpstr>La fidélité une des fondation de votre couple</vt:lpstr>
      <vt:lpstr>Présentation PowerPoint</vt:lpstr>
      <vt:lpstr>Dieu vous accompagne dans cette fidélité:  Lors du sacrement de votre mariage, Dieu fait alliance avec l’homme et la femme. Par le sacrement du mariage, les époux sont images de la fidélité de Dieu et en témoignent.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chateau-liot@outlook.fr</dc:creator>
  <cp:lastModifiedBy>Philippe CHAIX</cp:lastModifiedBy>
  <cp:revision>20</cp:revision>
  <dcterms:created xsi:type="dcterms:W3CDTF">2025-03-19T15:41:06Z</dcterms:created>
  <dcterms:modified xsi:type="dcterms:W3CDTF">2025-06-17T09:15:34Z</dcterms:modified>
</cp:coreProperties>
</file>