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0" r:id="rId1"/>
  </p:sldMasterIdLst>
  <p:sldIdLst>
    <p:sldId id="256" r:id="rId2"/>
    <p:sldId id="257" r:id="rId3"/>
    <p:sldId id="258" r:id="rId4"/>
    <p:sldId id="260" r:id="rId5"/>
    <p:sldId id="264" r:id="rId6"/>
    <p:sldId id="261" r:id="rId7"/>
    <p:sldId id="262" r:id="rId8"/>
    <p:sldId id="263" r:id="rId9"/>
    <p:sldId id="265" r:id="rId10"/>
    <p:sldId id="273" r:id="rId11"/>
    <p:sldId id="266" r:id="rId12"/>
    <p:sldId id="275" r:id="rId13"/>
    <p:sldId id="270" r:id="rId14"/>
    <p:sldId id="272" r:id="rId15"/>
    <p:sldId id="276" r:id="rId16"/>
    <p:sldId id="277"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39" d="100"/>
          <a:sy n="39" d="100"/>
        </p:scale>
        <p:origin x="66" y="80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29647B24-BE0B-4CC5-A172-4C0BD5FE924A}" type="datetimeFigureOut">
              <a:rPr lang="fr-FR" smtClean="0"/>
              <a:t>17/06/2025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B7BDC4D-6C7F-472E-BC67-D03E3307869C}" type="slidenum">
              <a:rPr lang="fr-FR" smtClean="0"/>
              <a:t>‹N°›</a:t>
            </a:fld>
            <a:endParaRPr lang="fr-FR"/>
          </a:p>
        </p:txBody>
      </p:sp>
    </p:spTree>
    <p:extLst>
      <p:ext uri="{BB962C8B-B14F-4D97-AF65-F5344CB8AC3E}">
        <p14:creationId xmlns:p14="http://schemas.microsoft.com/office/powerpoint/2010/main" val="14553882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29647B24-BE0B-4CC5-A172-4C0BD5FE924A}" type="datetimeFigureOut">
              <a:rPr lang="fr-FR" smtClean="0"/>
              <a:t>17/06/2025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B7BDC4D-6C7F-472E-BC67-D03E3307869C}" type="slidenum">
              <a:rPr lang="fr-FR" smtClean="0"/>
              <a:t>‹N°›</a:t>
            </a:fld>
            <a:endParaRPr lang="fr-FR"/>
          </a:p>
        </p:txBody>
      </p:sp>
    </p:spTree>
    <p:extLst>
      <p:ext uri="{BB962C8B-B14F-4D97-AF65-F5344CB8AC3E}">
        <p14:creationId xmlns:p14="http://schemas.microsoft.com/office/powerpoint/2010/main" val="2038274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29647B24-BE0B-4CC5-A172-4C0BD5FE924A}" type="datetimeFigureOut">
              <a:rPr lang="fr-FR" smtClean="0"/>
              <a:t>17/06/2025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B7BDC4D-6C7F-472E-BC67-D03E3307869C}" type="slidenum">
              <a:rPr lang="fr-FR" smtClean="0"/>
              <a:t>‹N°›</a:t>
            </a:fld>
            <a:endParaRPr lang="fr-FR"/>
          </a:p>
        </p:txBody>
      </p:sp>
    </p:spTree>
    <p:extLst>
      <p:ext uri="{BB962C8B-B14F-4D97-AF65-F5344CB8AC3E}">
        <p14:creationId xmlns:p14="http://schemas.microsoft.com/office/powerpoint/2010/main" val="14458749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29647B24-BE0B-4CC5-A172-4C0BD5FE924A}" type="datetimeFigureOut">
              <a:rPr lang="fr-FR" smtClean="0"/>
              <a:t>17/06/2025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B7BDC4D-6C7F-472E-BC67-D03E3307869C}" type="slidenum">
              <a:rPr lang="fr-FR" smtClean="0"/>
              <a:t>‹N°›</a:t>
            </a:fld>
            <a:endParaRPr lang="fr-FR"/>
          </a:p>
        </p:txBody>
      </p:sp>
    </p:spTree>
    <p:extLst>
      <p:ext uri="{BB962C8B-B14F-4D97-AF65-F5344CB8AC3E}">
        <p14:creationId xmlns:p14="http://schemas.microsoft.com/office/powerpoint/2010/main" val="949301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29647B24-BE0B-4CC5-A172-4C0BD5FE924A}" type="datetimeFigureOut">
              <a:rPr lang="fr-FR" smtClean="0"/>
              <a:t>17/06/2025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B7BDC4D-6C7F-472E-BC67-D03E3307869C}" type="slidenum">
              <a:rPr lang="fr-FR" smtClean="0"/>
              <a:t>‹N°›</a:t>
            </a:fld>
            <a:endParaRPr lang="fr-FR"/>
          </a:p>
        </p:txBody>
      </p:sp>
    </p:spTree>
    <p:extLst>
      <p:ext uri="{BB962C8B-B14F-4D97-AF65-F5344CB8AC3E}">
        <p14:creationId xmlns:p14="http://schemas.microsoft.com/office/powerpoint/2010/main" val="26365599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29647B24-BE0B-4CC5-A172-4C0BD5FE924A}" type="datetimeFigureOut">
              <a:rPr lang="fr-FR" smtClean="0"/>
              <a:t>17/06/2025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2B7BDC4D-6C7F-472E-BC67-D03E3307869C}" type="slidenum">
              <a:rPr lang="fr-FR" smtClean="0"/>
              <a:t>‹N°›</a:t>
            </a:fld>
            <a:endParaRPr lang="fr-FR"/>
          </a:p>
        </p:txBody>
      </p:sp>
    </p:spTree>
    <p:extLst>
      <p:ext uri="{BB962C8B-B14F-4D97-AF65-F5344CB8AC3E}">
        <p14:creationId xmlns:p14="http://schemas.microsoft.com/office/powerpoint/2010/main" val="38339372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fr-FR"/>
              <a:t>Modifiez le style du titre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29647B24-BE0B-4CC5-A172-4C0BD5FE924A}" type="datetimeFigureOut">
              <a:rPr lang="fr-FR" smtClean="0"/>
              <a:t>17/06/2025</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2B7BDC4D-6C7F-472E-BC67-D03E3307869C}" type="slidenum">
              <a:rPr lang="fr-FR" smtClean="0"/>
              <a:t>‹N°›</a:t>
            </a:fld>
            <a:endParaRPr lang="fr-FR"/>
          </a:p>
        </p:txBody>
      </p:sp>
    </p:spTree>
    <p:extLst>
      <p:ext uri="{BB962C8B-B14F-4D97-AF65-F5344CB8AC3E}">
        <p14:creationId xmlns:p14="http://schemas.microsoft.com/office/powerpoint/2010/main" val="30514878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29647B24-BE0B-4CC5-A172-4C0BD5FE924A}" type="datetimeFigureOut">
              <a:rPr lang="fr-FR" smtClean="0"/>
              <a:t>17/06/2025</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2B7BDC4D-6C7F-472E-BC67-D03E3307869C}" type="slidenum">
              <a:rPr lang="fr-FR" smtClean="0"/>
              <a:t>‹N°›</a:t>
            </a:fld>
            <a:endParaRPr lang="fr-FR"/>
          </a:p>
        </p:txBody>
      </p:sp>
    </p:spTree>
    <p:extLst>
      <p:ext uri="{BB962C8B-B14F-4D97-AF65-F5344CB8AC3E}">
        <p14:creationId xmlns:p14="http://schemas.microsoft.com/office/powerpoint/2010/main" val="12175861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9647B24-BE0B-4CC5-A172-4C0BD5FE924A}" type="datetimeFigureOut">
              <a:rPr lang="fr-FR" smtClean="0"/>
              <a:t>17/06/2025</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2B7BDC4D-6C7F-472E-BC67-D03E3307869C}" type="slidenum">
              <a:rPr lang="fr-FR" smtClean="0"/>
              <a:t>‹N°›</a:t>
            </a:fld>
            <a:endParaRPr lang="fr-FR"/>
          </a:p>
        </p:txBody>
      </p:sp>
    </p:spTree>
    <p:extLst>
      <p:ext uri="{BB962C8B-B14F-4D97-AF65-F5344CB8AC3E}">
        <p14:creationId xmlns:p14="http://schemas.microsoft.com/office/powerpoint/2010/main" val="28583893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29647B24-BE0B-4CC5-A172-4C0BD5FE924A}" type="datetimeFigureOut">
              <a:rPr lang="fr-FR" smtClean="0"/>
              <a:t>17/06/2025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2B7BDC4D-6C7F-472E-BC67-D03E3307869C}" type="slidenum">
              <a:rPr lang="fr-FR" smtClean="0"/>
              <a:t>‹N°›</a:t>
            </a:fld>
            <a:endParaRPr lang="fr-FR"/>
          </a:p>
        </p:txBody>
      </p:sp>
    </p:spTree>
    <p:extLst>
      <p:ext uri="{BB962C8B-B14F-4D97-AF65-F5344CB8AC3E}">
        <p14:creationId xmlns:p14="http://schemas.microsoft.com/office/powerpoint/2010/main" val="18346573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29647B24-BE0B-4CC5-A172-4C0BD5FE924A}" type="datetimeFigureOut">
              <a:rPr lang="fr-FR" smtClean="0"/>
              <a:t>17/06/2025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2B7BDC4D-6C7F-472E-BC67-D03E3307869C}" type="slidenum">
              <a:rPr lang="fr-FR" smtClean="0"/>
              <a:t>‹N°›</a:t>
            </a:fld>
            <a:endParaRPr lang="fr-FR"/>
          </a:p>
        </p:txBody>
      </p:sp>
    </p:spTree>
    <p:extLst>
      <p:ext uri="{BB962C8B-B14F-4D97-AF65-F5344CB8AC3E}">
        <p14:creationId xmlns:p14="http://schemas.microsoft.com/office/powerpoint/2010/main" val="24600374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9647B24-BE0B-4CC5-A172-4C0BD5FE924A}" type="datetimeFigureOut">
              <a:rPr lang="fr-FR" smtClean="0"/>
              <a:t>17/06/2025</a:t>
            </a:fld>
            <a:endParaRPr lang="fr-F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B7BDC4D-6C7F-472E-BC67-D03E3307869C}" type="slidenum">
              <a:rPr lang="fr-FR" smtClean="0"/>
              <a:t>‹N°›</a:t>
            </a:fld>
            <a:endParaRPr lang="fr-FR"/>
          </a:p>
        </p:txBody>
      </p:sp>
    </p:spTree>
    <p:extLst>
      <p:ext uri="{BB962C8B-B14F-4D97-AF65-F5344CB8AC3E}">
        <p14:creationId xmlns:p14="http://schemas.microsoft.com/office/powerpoint/2010/main" val="2537448962"/>
      </p:ext>
    </p:extLst>
  </p:cSld>
  <p:clrMap bg1="lt1" tx1="dk1" bg2="lt2" tx2="dk2" accent1="accent1" accent2="accent2" accent3="accent3" accent4="accent4" accent5="accent5" accent6="accent6" hlink="hlink" folHlink="folHlink"/>
  <p:sldLayoutIdLst>
    <p:sldLayoutId id="2147483731" r:id="rId1"/>
    <p:sldLayoutId id="2147483732" r:id="rId2"/>
    <p:sldLayoutId id="2147483733" r:id="rId3"/>
    <p:sldLayoutId id="2147483734" r:id="rId4"/>
    <p:sldLayoutId id="2147483735" r:id="rId5"/>
    <p:sldLayoutId id="2147483736" r:id="rId6"/>
    <p:sldLayoutId id="2147483737" r:id="rId7"/>
    <p:sldLayoutId id="2147483738" r:id="rId8"/>
    <p:sldLayoutId id="2147483739" r:id="rId9"/>
    <p:sldLayoutId id="2147483740" r:id="rId10"/>
    <p:sldLayoutId id="214748374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3C9F9EDA-E984-53F4-682C-EAE449B71E9C}"/>
              </a:ext>
            </a:extLst>
          </p:cNvPr>
          <p:cNvPicPr>
            <a:picLocks noChangeAspect="1"/>
          </p:cNvPicPr>
          <p:nvPr/>
        </p:nvPicPr>
        <p:blipFill>
          <a:blip r:embed="rId2"/>
          <a:stretch>
            <a:fillRect/>
          </a:stretch>
        </p:blipFill>
        <p:spPr>
          <a:xfrm>
            <a:off x="281795" y="209485"/>
            <a:ext cx="3337849" cy="1501270"/>
          </a:xfrm>
          <a:prstGeom prst="rect">
            <a:avLst/>
          </a:prstGeom>
        </p:spPr>
      </p:pic>
      <p:pic>
        <p:nvPicPr>
          <p:cNvPr id="7" name="Image 6">
            <a:extLst>
              <a:ext uri="{FF2B5EF4-FFF2-40B4-BE49-F238E27FC236}">
                <a16:creationId xmlns:a16="http://schemas.microsoft.com/office/drawing/2014/main" id="{9FF8EE3A-925A-0EE5-6F1A-0A0B8C51499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24060" y="0"/>
            <a:ext cx="2567940" cy="2209800"/>
          </a:xfrm>
          <a:prstGeom prst="rect">
            <a:avLst/>
          </a:prstGeom>
        </p:spPr>
      </p:pic>
      <p:sp>
        <p:nvSpPr>
          <p:cNvPr id="3" name="ZoneTexte 2">
            <a:extLst>
              <a:ext uri="{FF2B5EF4-FFF2-40B4-BE49-F238E27FC236}">
                <a16:creationId xmlns:a16="http://schemas.microsoft.com/office/drawing/2014/main" id="{834BE225-E519-70AA-39F9-195E72554A05}"/>
              </a:ext>
            </a:extLst>
          </p:cNvPr>
          <p:cNvSpPr txBox="1"/>
          <p:nvPr/>
        </p:nvSpPr>
        <p:spPr>
          <a:xfrm>
            <a:off x="3045941" y="1710755"/>
            <a:ext cx="6172200" cy="3927614"/>
          </a:xfrm>
          <a:prstGeom prst="rect">
            <a:avLst/>
          </a:prstGeom>
          <a:noFill/>
        </p:spPr>
        <p:txBody>
          <a:bodyPr wrap="square">
            <a:spAutoFit/>
          </a:bodyPr>
          <a:lstStyle/>
          <a:p>
            <a:pPr algn="ctr">
              <a:lnSpc>
                <a:spcPct val="107000"/>
              </a:lnSpc>
              <a:spcAft>
                <a:spcPts val="800"/>
              </a:spcAft>
              <a:buNone/>
            </a:pPr>
            <a:r>
              <a:rPr lang="fr-FR" sz="3600" b="1" u="sng" kern="100" dirty="0">
                <a:effectLst/>
                <a:latin typeface="Calibri" panose="020F0502020204030204" pitchFamily="34" charset="0"/>
                <a:ea typeface="Calibri" panose="020F0502020204030204" pitchFamily="34" charset="0"/>
                <a:cs typeface="Times New Roman" panose="02020603050405020304" pitchFamily="18" charset="0"/>
              </a:rPr>
              <a:t>Le sacrement de mariage</a:t>
            </a:r>
            <a:endParaRPr lang="fr-FR" sz="3600" kern="1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buNone/>
            </a:pPr>
            <a:r>
              <a:rPr lang="fr-FR" sz="3600" b="1" kern="0" dirty="0">
                <a:effectLst/>
                <a:latin typeface="Times New Roman" panose="02020603050405020304" pitchFamily="18" charset="0"/>
                <a:ea typeface="Times New Roman" panose="02020603050405020304" pitchFamily="18" charset="0"/>
                <a:cs typeface="Times New Roman" panose="02020603050405020304" pitchFamily="18" charset="0"/>
              </a:rPr>
              <a:t>avant et après le sacrement</a:t>
            </a:r>
            <a:endParaRPr lang="fr-FR" sz="3600" kern="1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buNone/>
            </a:pPr>
            <a:r>
              <a:rPr lang="fr-FR" sz="3600" kern="0" dirty="0">
                <a:effectLst/>
                <a:latin typeface="Times New Roman" panose="02020603050405020304" pitchFamily="18" charset="0"/>
                <a:ea typeface="Times New Roman" panose="02020603050405020304" pitchFamily="18" charset="0"/>
                <a:cs typeface="Times New Roman" panose="02020603050405020304" pitchFamily="18" charset="0"/>
              </a:rPr>
              <a:t>Que devient notre amour avec le sacrement de mariage</a:t>
            </a:r>
            <a:endParaRPr lang="fr-FR" sz="3600" kern="1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fr-FR" sz="3600" kern="0" dirty="0">
                <a:effectLst/>
                <a:latin typeface="Times New Roman" panose="02020603050405020304" pitchFamily="18" charset="0"/>
                <a:ea typeface="Times New Roman" panose="02020603050405020304" pitchFamily="18" charset="0"/>
                <a:cs typeface="Times New Roman" panose="02020603050405020304" pitchFamily="18" charset="0"/>
              </a:rPr>
              <a:t>Comment le sacrement de mariage transforme notre amour</a:t>
            </a:r>
            <a:endParaRPr lang="fr-FR" sz="3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111701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C013CEC2-5523-DE16-6AF6-4144371CDA8B}"/>
              </a:ext>
            </a:extLst>
          </p:cNvPr>
          <p:cNvSpPr txBox="1"/>
          <p:nvPr/>
        </p:nvSpPr>
        <p:spPr>
          <a:xfrm>
            <a:off x="815546" y="2955720"/>
            <a:ext cx="10330249" cy="2412712"/>
          </a:xfrm>
          <a:prstGeom prst="rect">
            <a:avLst/>
          </a:prstGeom>
          <a:noFill/>
        </p:spPr>
        <p:txBody>
          <a:bodyPr wrap="square">
            <a:spAutoFit/>
          </a:bodyPr>
          <a:lstStyle/>
          <a:p>
            <a:pPr lvl="0" algn="just">
              <a:lnSpc>
                <a:spcPct val="106000"/>
              </a:lnSpc>
              <a:spcAft>
                <a:spcPts val="800"/>
              </a:spcAft>
            </a:pPr>
            <a:r>
              <a:rPr lang="fr-FR" sz="3600" b="1" kern="0" dirty="0">
                <a:effectLst/>
                <a:latin typeface="Arial" panose="020B0604020202020204" pitchFamily="34" charset="0"/>
                <a:ea typeface="Times New Roman" panose="02020603050405020304" pitchFamily="18" charset="0"/>
                <a:cs typeface="Times New Roman" panose="02020603050405020304" pitchFamily="18" charset="0"/>
              </a:rPr>
              <a:t>Le sacrement ne sera actif que si on se tourne vers Dieu, qui nous laisse toujours libres de venir à Lui. Alors comment vivre du sacrement ?</a:t>
            </a:r>
            <a:endParaRPr lang="fr-FR" sz="3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083433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84D9342A-A52C-3212-9D94-2F1F286B610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130" y="127000"/>
            <a:ext cx="2567940" cy="2209800"/>
          </a:xfrm>
          <a:prstGeom prst="rect">
            <a:avLst/>
          </a:prstGeom>
        </p:spPr>
      </p:pic>
      <p:sp>
        <p:nvSpPr>
          <p:cNvPr id="3" name="ZoneTexte 2">
            <a:extLst>
              <a:ext uri="{FF2B5EF4-FFF2-40B4-BE49-F238E27FC236}">
                <a16:creationId xmlns:a16="http://schemas.microsoft.com/office/drawing/2014/main" id="{EC10D5B7-8726-2BE2-D1F0-AEFCC38B1B21}"/>
              </a:ext>
            </a:extLst>
          </p:cNvPr>
          <p:cNvSpPr txBox="1"/>
          <p:nvPr/>
        </p:nvSpPr>
        <p:spPr>
          <a:xfrm>
            <a:off x="3098800" y="406400"/>
            <a:ext cx="8420100" cy="2585323"/>
          </a:xfrm>
          <a:prstGeom prst="rect">
            <a:avLst/>
          </a:prstGeom>
          <a:noFill/>
        </p:spPr>
        <p:txBody>
          <a:bodyPr wrap="square" rtlCol="0">
            <a:spAutoFit/>
          </a:bodyPr>
          <a:lstStyle/>
          <a:p>
            <a:pPr marL="285750" indent="-285750">
              <a:buFont typeface="Arial" panose="020B0604020202020204" pitchFamily="34" charset="0"/>
              <a:buChar char="•"/>
            </a:pPr>
            <a:endParaRPr lang="fr-FR" dirty="0"/>
          </a:p>
          <a:p>
            <a:pPr marL="285750" indent="-285750">
              <a:buFont typeface="Arial" panose="020B0604020202020204" pitchFamily="34" charset="0"/>
              <a:buChar char="•"/>
            </a:pPr>
            <a:endParaRPr lang="fr-FR" dirty="0"/>
          </a:p>
          <a:p>
            <a:pPr marL="285750" indent="-285750">
              <a:buFont typeface="Arial" panose="020B0604020202020204" pitchFamily="34" charset="0"/>
              <a:buChar char="•"/>
            </a:pPr>
            <a:endParaRPr lang="fr-FR" dirty="0"/>
          </a:p>
          <a:p>
            <a:r>
              <a:rPr lang="fr-FR" sz="3600" dirty="0"/>
              <a:t>Dieu nous demande: Pour toi, qui suis-je? Que veux-tu que je fasse pour toi? Pour ton couple?</a:t>
            </a:r>
          </a:p>
        </p:txBody>
      </p:sp>
    </p:spTree>
    <p:extLst>
      <p:ext uri="{BB962C8B-B14F-4D97-AF65-F5344CB8AC3E}">
        <p14:creationId xmlns:p14="http://schemas.microsoft.com/office/powerpoint/2010/main" val="36976892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50390C04-47ED-CA47-B7B2-FFC19A7D887D}"/>
              </a:ext>
            </a:extLst>
          </p:cNvPr>
          <p:cNvSpPr txBox="1"/>
          <p:nvPr/>
        </p:nvSpPr>
        <p:spPr>
          <a:xfrm>
            <a:off x="222422" y="321277"/>
            <a:ext cx="11969578" cy="6457345"/>
          </a:xfrm>
          <a:prstGeom prst="rect">
            <a:avLst/>
          </a:prstGeom>
          <a:noFill/>
        </p:spPr>
        <p:txBody>
          <a:bodyPr wrap="square">
            <a:spAutoFit/>
          </a:bodyPr>
          <a:lstStyle/>
          <a:p>
            <a:pPr>
              <a:lnSpc>
                <a:spcPct val="115000"/>
              </a:lnSpc>
              <a:spcAft>
                <a:spcPts val="1000"/>
              </a:spcAft>
              <a:buNone/>
            </a:pPr>
            <a:r>
              <a:rPr lang="fr-FR" sz="3600" b="1" u="sng" dirty="0">
                <a:effectLst/>
                <a:latin typeface="Calibri" panose="020F0502020204030204" pitchFamily="34" charset="0"/>
                <a:ea typeface="Times New Roman" panose="02020603050405020304" pitchFamily="18" charset="0"/>
              </a:rPr>
              <a:t>Alors comment recevoir de Dieu, à partir de ce sacrement</a:t>
            </a:r>
            <a:r>
              <a:rPr lang="fr-FR" sz="3600" b="1" dirty="0">
                <a:effectLst/>
                <a:latin typeface="Calibri" panose="020F0502020204030204" pitchFamily="34" charset="0"/>
                <a:ea typeface="Times New Roman" panose="02020603050405020304" pitchFamily="18" charset="0"/>
              </a:rPr>
              <a:t> pour nourrir/consolider votre amour? Comment vivre des grâces du sacrement ?</a:t>
            </a:r>
            <a:endParaRPr lang="fr-FR" sz="3600" dirty="0">
              <a:effectLst/>
              <a:latin typeface="Times New Roman" panose="02020603050405020304" pitchFamily="18" charset="0"/>
              <a:ea typeface="Times New Roman" panose="02020603050405020304" pitchFamily="18" charset="0"/>
            </a:endParaRPr>
          </a:p>
          <a:p>
            <a:pPr>
              <a:lnSpc>
                <a:spcPct val="107000"/>
              </a:lnSpc>
              <a:spcAft>
                <a:spcPts val="800"/>
              </a:spcAft>
            </a:pPr>
            <a:r>
              <a:rPr lang="fr-FR" sz="3600" dirty="0">
                <a:solidFill>
                  <a:srgbClr val="FF0000"/>
                </a:solidFill>
                <a:effectLst/>
                <a:latin typeface="Calibri" panose="020F0502020204030204" pitchFamily="34" charset="0"/>
                <a:ea typeface="Times New Roman" panose="02020603050405020304" pitchFamily="18" charset="0"/>
              </a:rPr>
              <a:t>-Déjà p</a:t>
            </a:r>
            <a:r>
              <a:rPr lang="fr-FR" sz="3600" b="1" dirty="0">
                <a:solidFill>
                  <a:srgbClr val="FF0000"/>
                </a:solidFill>
                <a:effectLst/>
                <a:latin typeface="Calibri" panose="020F0502020204030204" pitchFamily="34" charset="0"/>
                <a:ea typeface="Times New Roman" panose="02020603050405020304" pitchFamily="18" charset="0"/>
              </a:rPr>
              <a:t>ar la prière</a:t>
            </a:r>
            <a:r>
              <a:rPr lang="fr-FR" sz="3600" dirty="0">
                <a:solidFill>
                  <a:srgbClr val="222222"/>
                </a:solidFill>
                <a:effectLst/>
                <a:latin typeface="Calibri" panose="020F0502020204030204" pitchFamily="34" charset="0"/>
                <a:ea typeface="Times New Roman" panose="02020603050405020304" pitchFamily="18" charset="0"/>
              </a:rPr>
              <a:t> : Prier c’est simplement parler à Dieu, comme à votre conjoint. </a:t>
            </a:r>
          </a:p>
          <a:p>
            <a:pPr>
              <a:lnSpc>
                <a:spcPct val="107000"/>
              </a:lnSpc>
              <a:spcAft>
                <a:spcPts val="800"/>
              </a:spcAft>
            </a:pPr>
            <a:r>
              <a:rPr lang="fr-FR" sz="3600" dirty="0">
                <a:solidFill>
                  <a:srgbClr val="222222"/>
                </a:solidFill>
                <a:effectLst/>
                <a:latin typeface="Calibri" panose="020F0502020204030204" pitchFamily="34" charset="0"/>
                <a:ea typeface="Times New Roman" panose="02020603050405020304" pitchFamily="18" charset="0"/>
              </a:rPr>
              <a:t>on reçoit aussi de Dieu en lisant </a:t>
            </a:r>
            <a:r>
              <a:rPr lang="fr-FR" sz="3600" dirty="0">
                <a:solidFill>
                  <a:srgbClr val="FF0000"/>
                </a:solidFill>
                <a:effectLst/>
                <a:latin typeface="Calibri" panose="020F0502020204030204" pitchFamily="34" charset="0"/>
                <a:ea typeface="Times New Roman" panose="02020603050405020304" pitchFamily="18" charset="0"/>
              </a:rPr>
              <a:t>la Bible,  qu’on appelle </a:t>
            </a:r>
            <a:r>
              <a:rPr lang="fr-FR" sz="3600" b="1" dirty="0">
                <a:solidFill>
                  <a:srgbClr val="FF0000"/>
                </a:solidFill>
                <a:effectLst/>
                <a:latin typeface="Calibri" panose="020F0502020204030204" pitchFamily="34" charset="0"/>
                <a:ea typeface="Times New Roman" panose="02020603050405020304" pitchFamily="18" charset="0"/>
              </a:rPr>
              <a:t>la Parole de Dieu </a:t>
            </a:r>
          </a:p>
          <a:p>
            <a:pPr>
              <a:lnSpc>
                <a:spcPct val="107000"/>
              </a:lnSpc>
              <a:spcAft>
                <a:spcPts val="800"/>
              </a:spcAft>
            </a:pPr>
            <a:r>
              <a:rPr lang="fr-FR" sz="3600" b="1" dirty="0">
                <a:solidFill>
                  <a:srgbClr val="FF0000"/>
                </a:solidFill>
                <a:effectLst/>
                <a:latin typeface="Calibri" panose="020F0502020204030204" pitchFamily="34" charset="0"/>
                <a:ea typeface="Times New Roman" panose="02020603050405020304" pitchFamily="18" charset="0"/>
              </a:rPr>
              <a:t>par les sacrements</a:t>
            </a:r>
            <a:r>
              <a:rPr lang="fr-FR" sz="3600" dirty="0">
                <a:solidFill>
                  <a:srgbClr val="FF0000"/>
                </a:solidFill>
                <a:effectLst/>
                <a:latin typeface="Calibri" panose="020F0502020204030204" pitchFamily="34" charset="0"/>
                <a:ea typeface="Times New Roman" panose="02020603050405020304" pitchFamily="18" charset="0"/>
              </a:rPr>
              <a:t> </a:t>
            </a:r>
            <a:r>
              <a:rPr lang="fr-FR" sz="3600" dirty="0">
                <a:solidFill>
                  <a:srgbClr val="222222"/>
                </a:solidFill>
                <a:effectLst/>
                <a:latin typeface="Calibri" panose="020F0502020204030204" pitchFamily="34" charset="0"/>
                <a:ea typeface="Times New Roman" panose="02020603050405020304" pitchFamily="18" charset="0"/>
              </a:rPr>
              <a:t>:  Jésus se donne à nous aussi dans d’autres sacrements que le mariage : le baptême, la confirmation, la communion, et celui du pardon de Dieu.</a:t>
            </a:r>
            <a:endParaRPr lang="fr-FR" sz="3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3739749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25189B95-4868-2CE6-595A-0F4CFF53B2C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567940" cy="2209800"/>
          </a:xfrm>
          <a:prstGeom prst="rect">
            <a:avLst/>
          </a:prstGeom>
        </p:spPr>
      </p:pic>
      <p:sp>
        <p:nvSpPr>
          <p:cNvPr id="4" name="ZoneTexte 3">
            <a:extLst>
              <a:ext uri="{FF2B5EF4-FFF2-40B4-BE49-F238E27FC236}">
                <a16:creationId xmlns:a16="http://schemas.microsoft.com/office/drawing/2014/main" id="{6DCA4B6F-AF74-24EB-CE54-6B8257F03474}"/>
              </a:ext>
            </a:extLst>
          </p:cNvPr>
          <p:cNvSpPr txBox="1"/>
          <p:nvPr/>
        </p:nvSpPr>
        <p:spPr>
          <a:xfrm>
            <a:off x="3045941" y="3100118"/>
            <a:ext cx="6091880" cy="2433615"/>
          </a:xfrm>
          <a:prstGeom prst="rect">
            <a:avLst/>
          </a:prstGeom>
          <a:noFill/>
        </p:spPr>
        <p:txBody>
          <a:bodyPr wrap="square">
            <a:spAutoFit/>
          </a:bodyPr>
          <a:lstStyle/>
          <a:p>
            <a:pPr>
              <a:lnSpc>
                <a:spcPct val="107000"/>
              </a:lnSpc>
              <a:spcAft>
                <a:spcPts val="800"/>
              </a:spcAft>
            </a:pPr>
            <a:r>
              <a:rPr lang="fr-FR" sz="3600" kern="0" dirty="0">
                <a:effectLst/>
                <a:latin typeface="Arial" panose="020B0604020202020204" pitchFamily="34" charset="0"/>
                <a:ea typeface="Times New Roman" panose="02020603050405020304" pitchFamily="18" charset="0"/>
                <a:cs typeface="Times New Roman" panose="02020603050405020304" pitchFamily="18" charset="0"/>
              </a:rPr>
              <a:t>Le prêtre est là pour vous aider, vous guider, dans votre découverte de la vie de Foi. Profitez des prêtres ! </a:t>
            </a:r>
            <a:endParaRPr lang="fr-FR" sz="3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891385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04B3BB4B-C168-172C-856C-55616B038B77}"/>
              </a:ext>
            </a:extLst>
          </p:cNvPr>
          <p:cNvSpPr txBox="1"/>
          <p:nvPr/>
        </p:nvSpPr>
        <p:spPr>
          <a:xfrm>
            <a:off x="3048000" y="2796808"/>
            <a:ext cx="8534400" cy="531684"/>
          </a:xfrm>
          <a:prstGeom prst="rect">
            <a:avLst/>
          </a:prstGeom>
          <a:noFill/>
        </p:spPr>
        <p:txBody>
          <a:bodyPr wrap="square">
            <a:spAutoFit/>
          </a:bodyPr>
          <a:lstStyle/>
          <a:p>
            <a:pPr>
              <a:lnSpc>
                <a:spcPct val="107000"/>
              </a:lnSpc>
              <a:spcAft>
                <a:spcPts val="800"/>
              </a:spcAft>
            </a:pPr>
            <a:endParaRPr lang="fr-FR" sz="2800" kern="100" dirty="0">
              <a:effectLst/>
              <a:latin typeface="Abadi" panose="020B0604020104020204" pitchFamily="34" charset="0"/>
              <a:ea typeface="Calibri" panose="020F0502020204030204" pitchFamily="34" charset="0"/>
              <a:cs typeface="Times New Roman" panose="02020603050405020304" pitchFamily="18" charset="0"/>
            </a:endParaRPr>
          </a:p>
        </p:txBody>
      </p:sp>
      <p:pic>
        <p:nvPicPr>
          <p:cNvPr id="4" name="Image 3">
            <a:extLst>
              <a:ext uri="{FF2B5EF4-FFF2-40B4-BE49-F238E27FC236}">
                <a16:creationId xmlns:a16="http://schemas.microsoft.com/office/drawing/2014/main" id="{9942342D-A4F4-8B1F-4194-2E8C333E50E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567940" cy="2209800"/>
          </a:xfrm>
          <a:prstGeom prst="rect">
            <a:avLst/>
          </a:prstGeom>
        </p:spPr>
      </p:pic>
      <p:sp>
        <p:nvSpPr>
          <p:cNvPr id="5" name="ZoneTexte 4">
            <a:extLst>
              <a:ext uri="{FF2B5EF4-FFF2-40B4-BE49-F238E27FC236}">
                <a16:creationId xmlns:a16="http://schemas.microsoft.com/office/drawing/2014/main" id="{65F0A0D2-74AF-E22B-88BF-48997BA15C83}"/>
              </a:ext>
            </a:extLst>
          </p:cNvPr>
          <p:cNvSpPr txBox="1"/>
          <p:nvPr/>
        </p:nvSpPr>
        <p:spPr>
          <a:xfrm>
            <a:off x="3045941" y="3112013"/>
            <a:ext cx="6091880" cy="2308324"/>
          </a:xfrm>
          <a:prstGeom prst="rect">
            <a:avLst/>
          </a:prstGeom>
          <a:noFill/>
        </p:spPr>
        <p:txBody>
          <a:bodyPr wrap="square">
            <a:spAutoFit/>
          </a:bodyPr>
          <a:lstStyle/>
          <a:p>
            <a:r>
              <a:rPr lang="fr-FR" sz="3600" b="1" kern="0" dirty="0">
                <a:effectLst/>
                <a:latin typeface="Arial" panose="020B0604020202020204" pitchFamily="34" charset="0"/>
                <a:ea typeface="Times New Roman" panose="02020603050405020304" pitchFamily="18" charset="0"/>
              </a:rPr>
              <a:t>La paroisse </a:t>
            </a:r>
            <a:r>
              <a:rPr lang="fr-FR" sz="3600" kern="0" dirty="0">
                <a:effectLst/>
                <a:latin typeface="Arial" panose="020B0604020202020204" pitchFamily="34" charset="0"/>
                <a:ea typeface="Times New Roman" panose="02020603050405020304" pitchFamily="18" charset="0"/>
              </a:rPr>
              <a:t>est une communauté fraternelle de chrétiens ; elle permet de catéchiser nos enfants.</a:t>
            </a:r>
            <a:endParaRPr lang="fr-FR" sz="3600" dirty="0"/>
          </a:p>
        </p:txBody>
      </p:sp>
    </p:spTree>
    <p:extLst>
      <p:ext uri="{BB962C8B-B14F-4D97-AF65-F5344CB8AC3E}">
        <p14:creationId xmlns:p14="http://schemas.microsoft.com/office/powerpoint/2010/main" val="18559659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B0DD9520-FD51-40BF-5908-411DF85BDA24}"/>
              </a:ext>
            </a:extLst>
          </p:cNvPr>
          <p:cNvSpPr txBox="1"/>
          <p:nvPr/>
        </p:nvSpPr>
        <p:spPr>
          <a:xfrm>
            <a:off x="801129" y="-172995"/>
            <a:ext cx="11036643" cy="4487703"/>
          </a:xfrm>
          <a:prstGeom prst="rect">
            <a:avLst/>
          </a:prstGeom>
          <a:noFill/>
        </p:spPr>
        <p:txBody>
          <a:bodyPr wrap="square">
            <a:spAutoFit/>
          </a:bodyPr>
          <a:lstStyle/>
          <a:p>
            <a:pPr>
              <a:lnSpc>
                <a:spcPct val="107000"/>
              </a:lnSpc>
              <a:spcAft>
                <a:spcPts val="800"/>
              </a:spcAft>
              <a:buNone/>
            </a:pPr>
            <a:r>
              <a:rPr lang="fr-FR" sz="3600" b="1" kern="0" dirty="0">
                <a:effectLst/>
                <a:latin typeface="Arial" panose="020B0604020202020204" pitchFamily="34" charset="0"/>
                <a:ea typeface="Times New Roman" panose="02020603050405020304" pitchFamily="18" charset="0"/>
                <a:cs typeface="Times New Roman" panose="02020603050405020304" pitchFamily="18" charset="0"/>
              </a:rPr>
              <a:t>Pour conclure, </a:t>
            </a:r>
            <a:endParaRPr lang="fr-FR" sz="3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6000"/>
              </a:lnSpc>
              <a:spcAft>
                <a:spcPts val="800"/>
              </a:spcAft>
              <a:buNone/>
            </a:pPr>
            <a:r>
              <a:rPr lang="fr-FR" sz="3600" kern="0" dirty="0">
                <a:effectLst/>
                <a:latin typeface="Arial" panose="020B0604020202020204" pitchFamily="34" charset="0"/>
                <a:ea typeface="Times New Roman" panose="02020603050405020304" pitchFamily="18" charset="0"/>
                <a:cs typeface="Times New Roman" panose="02020603050405020304" pitchFamily="18" charset="0"/>
              </a:rPr>
              <a:t>Le mariage est une alliance d’amour entre les époux, et une alliance d’amour de Dieu avec le couple. </a:t>
            </a:r>
            <a:endParaRPr lang="fr-FR" sz="3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6000"/>
              </a:lnSpc>
              <a:spcAft>
                <a:spcPts val="800"/>
              </a:spcAft>
              <a:buNone/>
            </a:pPr>
            <a:r>
              <a:rPr lang="fr-FR" sz="3600" kern="0" dirty="0">
                <a:effectLst/>
                <a:latin typeface="Arial" panose="020B0604020202020204" pitchFamily="34" charset="0"/>
                <a:ea typeface="Times New Roman" panose="02020603050405020304" pitchFamily="18" charset="0"/>
                <a:cs typeface="Times New Roman" panose="02020603050405020304" pitchFamily="18" charset="0"/>
              </a:rPr>
              <a:t>Les mariés deviennent le signe de l’amour de Dieu pour l’humanité.</a:t>
            </a:r>
            <a:endParaRPr lang="fr-FR" sz="3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6000"/>
              </a:lnSpc>
              <a:spcAft>
                <a:spcPts val="800"/>
              </a:spcAft>
            </a:pPr>
            <a:r>
              <a:rPr lang="fr-FR" sz="3600" kern="0" dirty="0">
                <a:effectLst/>
                <a:latin typeface="Arial" panose="020B0604020202020204" pitchFamily="34" charset="0"/>
                <a:ea typeface="Times New Roman" panose="02020603050405020304" pitchFamily="18" charset="0"/>
                <a:cs typeface="Times New Roman" panose="02020603050405020304" pitchFamily="18" charset="0"/>
              </a:rPr>
              <a:t>Dieu donne la grâce du sacrement comme bâton de marche.</a:t>
            </a:r>
            <a:endParaRPr lang="fr-FR" sz="3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168972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26F6E22A-2C09-257F-604A-F8DD204D747F}"/>
              </a:ext>
            </a:extLst>
          </p:cNvPr>
          <p:cNvSpPr txBox="1"/>
          <p:nvPr/>
        </p:nvSpPr>
        <p:spPr>
          <a:xfrm>
            <a:off x="469556" y="2751530"/>
            <a:ext cx="11417643" cy="3068148"/>
          </a:xfrm>
          <a:prstGeom prst="rect">
            <a:avLst/>
          </a:prstGeom>
          <a:noFill/>
        </p:spPr>
        <p:txBody>
          <a:bodyPr wrap="square">
            <a:spAutoFit/>
          </a:bodyPr>
          <a:lstStyle/>
          <a:p>
            <a:pPr marR="295275" algn="just">
              <a:lnSpc>
                <a:spcPct val="107000"/>
              </a:lnSpc>
              <a:spcAft>
                <a:spcPts val="1000"/>
              </a:spcAft>
              <a:buNone/>
            </a:pPr>
            <a:r>
              <a:rPr lang="fr-FR" sz="3600" kern="0" dirty="0">
                <a:effectLst/>
                <a:latin typeface="Arial" panose="020B0604020202020204" pitchFamily="34" charset="0"/>
                <a:ea typeface="Times New Roman" panose="02020603050405020304" pitchFamily="18" charset="0"/>
                <a:cs typeface="Times New Roman" panose="02020603050405020304" pitchFamily="18" charset="0"/>
              </a:rPr>
              <a:t>2 actes rituels : l'échange des consentements, la bénédiction nuptiale. </a:t>
            </a:r>
            <a:endParaRPr lang="fr-FR" sz="3600" kern="100" dirty="0">
              <a:effectLst/>
              <a:latin typeface="Calibri" panose="020F0502020204030204" pitchFamily="34" charset="0"/>
              <a:ea typeface="Calibri" panose="020F0502020204030204" pitchFamily="34" charset="0"/>
              <a:cs typeface="Times New Roman" panose="02020603050405020304" pitchFamily="18" charset="0"/>
            </a:endParaRPr>
          </a:p>
          <a:p>
            <a:pPr>
              <a:buNone/>
            </a:pPr>
            <a:r>
              <a:rPr lang="fr-FR" sz="3600" kern="0" dirty="0">
                <a:effectLst/>
                <a:latin typeface="Arial" panose="020B0604020202020204" pitchFamily="34" charset="0"/>
                <a:ea typeface="Times New Roman" panose="02020603050405020304" pitchFamily="18" charset="0"/>
              </a:rPr>
              <a:t>1 signe : l'échange des alliances « Juliette/Roméo, reçois cette alliance, signe de mon amour et de ma fidélité ».</a:t>
            </a:r>
            <a:endParaRPr lang="fr-FR" sz="3600" dirty="0"/>
          </a:p>
        </p:txBody>
      </p:sp>
    </p:spTree>
    <p:extLst>
      <p:ext uri="{BB962C8B-B14F-4D97-AF65-F5344CB8AC3E}">
        <p14:creationId xmlns:p14="http://schemas.microsoft.com/office/powerpoint/2010/main" val="11689722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46D932B-8D01-2CD6-CAAA-2043071A7B84}"/>
              </a:ext>
            </a:extLst>
          </p:cNvPr>
          <p:cNvSpPr>
            <a:spLocks noGrp="1"/>
          </p:cNvSpPr>
          <p:nvPr>
            <p:ph type="ctrTitle"/>
          </p:nvPr>
        </p:nvSpPr>
        <p:spPr>
          <a:xfrm>
            <a:off x="1914267" y="2720889"/>
            <a:ext cx="9144000" cy="2387600"/>
          </a:xfrm>
        </p:spPr>
        <p:txBody>
          <a:bodyPr>
            <a:normAutofit fontScale="90000"/>
          </a:bodyPr>
          <a:lstStyle/>
          <a:p>
            <a:br>
              <a:rPr lang="fr-FR" b="1" dirty="0"/>
            </a:br>
            <a:r>
              <a:rPr lang="fr-FR" b="1" dirty="0"/>
              <a:t>Que se passe-t-il au moment de l’échange des consentements ?</a:t>
            </a:r>
            <a:br>
              <a:rPr lang="fr-FR" b="1" dirty="0"/>
            </a:br>
            <a:br>
              <a:rPr lang="fr-FR" dirty="0"/>
            </a:br>
            <a:r>
              <a:rPr lang="fr-FR" dirty="0"/>
              <a:t>Un </a:t>
            </a:r>
            <a:r>
              <a:rPr lang="fr-FR" b="1" dirty="0"/>
              <a:t>engagement total et définitif de l’un pour l’autre</a:t>
            </a:r>
            <a:endParaRPr lang="fr-FR" dirty="0"/>
          </a:p>
        </p:txBody>
      </p:sp>
      <p:pic>
        <p:nvPicPr>
          <p:cNvPr id="7" name="Image 6">
            <a:extLst>
              <a:ext uri="{FF2B5EF4-FFF2-40B4-BE49-F238E27FC236}">
                <a16:creationId xmlns:a16="http://schemas.microsoft.com/office/drawing/2014/main" id="{93E1628E-FC46-1583-52E1-AA3EEA33455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7160" y="0"/>
            <a:ext cx="2567940" cy="2209800"/>
          </a:xfrm>
          <a:prstGeom prst="rect">
            <a:avLst/>
          </a:prstGeom>
        </p:spPr>
      </p:pic>
    </p:spTree>
    <p:extLst>
      <p:ext uri="{BB962C8B-B14F-4D97-AF65-F5344CB8AC3E}">
        <p14:creationId xmlns:p14="http://schemas.microsoft.com/office/powerpoint/2010/main" val="3657293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0F5A312D-93DD-CE06-217D-7B057121E34D}"/>
              </a:ext>
            </a:extLst>
          </p:cNvPr>
          <p:cNvSpPr>
            <a:spLocks noGrp="1"/>
          </p:cNvSpPr>
          <p:nvPr>
            <p:ph idx="1"/>
          </p:nvPr>
        </p:nvSpPr>
        <p:spPr>
          <a:xfrm>
            <a:off x="838200" y="2216150"/>
            <a:ext cx="11392535" cy="4351338"/>
          </a:xfrm>
        </p:spPr>
        <p:txBody>
          <a:bodyPr/>
          <a:lstStyle/>
          <a:p>
            <a:pPr algn="l"/>
            <a:endParaRPr lang="fr-FR" sz="1800" b="0" i="0" u="none" strike="noStrike" baseline="0" dirty="0">
              <a:solidFill>
                <a:srgbClr val="000000"/>
              </a:solidFill>
              <a:latin typeface="Calibri" panose="020F0502020204030204" pitchFamily="34" charset="0"/>
            </a:endParaRPr>
          </a:p>
          <a:p>
            <a:pPr marL="0" indent="0">
              <a:buNone/>
            </a:pPr>
            <a:r>
              <a:rPr lang="fr-FR" sz="1800" b="0" i="0" u="none" strike="noStrike" baseline="0" dirty="0">
                <a:solidFill>
                  <a:srgbClr val="000000"/>
                </a:solidFill>
                <a:latin typeface="Calibri" panose="020F0502020204030204" pitchFamily="34" charset="0"/>
              </a:rPr>
              <a:t> </a:t>
            </a:r>
            <a:r>
              <a:rPr lang="fr-FR" sz="3600" b="1" dirty="0"/>
              <a:t>Avec le mariage sacramentel, on fait accéder notre amour au stade ultime de l’amour : à l’amour oblatif, l’amour-don, l’amour agapè</a:t>
            </a:r>
            <a:endParaRPr lang="fr-FR" sz="3600" dirty="0">
              <a:latin typeface="Abadi" panose="020B0604020104020204" pitchFamily="34" charset="0"/>
            </a:endParaRPr>
          </a:p>
        </p:txBody>
      </p:sp>
      <p:pic>
        <p:nvPicPr>
          <p:cNvPr id="4" name="Image 3">
            <a:extLst>
              <a:ext uri="{FF2B5EF4-FFF2-40B4-BE49-F238E27FC236}">
                <a16:creationId xmlns:a16="http://schemas.microsoft.com/office/drawing/2014/main" id="{E92371E6-ED6A-2C10-182D-40A87CB8F0E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130" y="127000"/>
            <a:ext cx="2567940" cy="2209800"/>
          </a:xfrm>
          <a:prstGeom prst="rect">
            <a:avLst/>
          </a:prstGeom>
        </p:spPr>
      </p:pic>
    </p:spTree>
    <p:extLst>
      <p:ext uri="{BB962C8B-B14F-4D97-AF65-F5344CB8AC3E}">
        <p14:creationId xmlns:p14="http://schemas.microsoft.com/office/powerpoint/2010/main" val="15689376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CC32BA3-6148-75A0-B98A-2B84976304F0}"/>
              </a:ext>
            </a:extLst>
          </p:cNvPr>
          <p:cNvSpPr>
            <a:spLocks noGrp="1"/>
          </p:cNvSpPr>
          <p:nvPr>
            <p:ph type="ctrTitle"/>
          </p:nvPr>
        </p:nvSpPr>
        <p:spPr>
          <a:xfrm>
            <a:off x="2719070" y="611981"/>
            <a:ext cx="9307830" cy="5634037"/>
          </a:xfrm>
        </p:spPr>
        <p:txBody>
          <a:bodyPr>
            <a:normAutofit/>
          </a:bodyPr>
          <a:lstStyle/>
          <a:p>
            <a:pPr algn="l"/>
            <a:r>
              <a:rPr lang="fr-FR" sz="4400" dirty="0">
                <a:latin typeface="Abadi" panose="020B0604020104020204" pitchFamily="34" charset="0"/>
              </a:rPr>
              <a:t>Lors du sacrement de votre mariage, Dieu fait alliance avec l’homme et la femme. Par le sacrement du mariage, les époux sont images de la fidélité de Dieu et en témoignent. </a:t>
            </a:r>
          </a:p>
        </p:txBody>
      </p:sp>
      <p:pic>
        <p:nvPicPr>
          <p:cNvPr id="4" name="Image 3">
            <a:extLst>
              <a:ext uri="{FF2B5EF4-FFF2-40B4-BE49-F238E27FC236}">
                <a16:creationId xmlns:a16="http://schemas.microsoft.com/office/drawing/2014/main" id="{326A09DB-F3F0-2BE0-63B5-63D55DCE453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130" y="127000"/>
            <a:ext cx="2567940" cy="2209800"/>
          </a:xfrm>
          <a:prstGeom prst="rect">
            <a:avLst/>
          </a:prstGeom>
        </p:spPr>
      </p:pic>
    </p:spTree>
    <p:extLst>
      <p:ext uri="{BB962C8B-B14F-4D97-AF65-F5344CB8AC3E}">
        <p14:creationId xmlns:p14="http://schemas.microsoft.com/office/powerpoint/2010/main" val="16143899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BDFCE094-B846-147D-03B1-10A0C51EA7B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130" y="127000"/>
            <a:ext cx="2567940" cy="2209800"/>
          </a:xfrm>
          <a:prstGeom prst="rect">
            <a:avLst/>
          </a:prstGeom>
        </p:spPr>
      </p:pic>
      <p:sp>
        <p:nvSpPr>
          <p:cNvPr id="3" name="ZoneTexte 2">
            <a:extLst>
              <a:ext uri="{FF2B5EF4-FFF2-40B4-BE49-F238E27FC236}">
                <a16:creationId xmlns:a16="http://schemas.microsoft.com/office/drawing/2014/main" id="{869994F3-BFE9-D30C-BB62-2D9C4E94DBE8}"/>
              </a:ext>
            </a:extLst>
          </p:cNvPr>
          <p:cNvSpPr txBox="1"/>
          <p:nvPr/>
        </p:nvSpPr>
        <p:spPr>
          <a:xfrm>
            <a:off x="1902941" y="558800"/>
            <a:ext cx="9742959" cy="5016758"/>
          </a:xfrm>
          <a:prstGeom prst="rect">
            <a:avLst/>
          </a:prstGeom>
          <a:noFill/>
        </p:spPr>
        <p:txBody>
          <a:bodyPr wrap="square" rtlCol="0">
            <a:spAutoFit/>
          </a:bodyPr>
          <a:lstStyle/>
          <a:p>
            <a:r>
              <a:rPr lang="fr-FR" sz="3200" dirty="0">
                <a:latin typeface="Abadi" panose="020B0604020104020204" pitchFamily="34" charset="0"/>
              </a:rPr>
              <a:t>A l’image de Dieu: Dieu est fidèle avec son peuple. L’ancien et le nouveau testament témoignent de cette Alliance que Dieu fait avec l’humanité, une alliance solide, indestructible, qui offre un chemin de bonheur. </a:t>
            </a:r>
          </a:p>
          <a:p>
            <a:r>
              <a:rPr lang="fr-FR" sz="3200" dirty="0">
                <a:latin typeface="Abadi" panose="020B0604020104020204" pitchFamily="34" charset="0"/>
              </a:rPr>
              <a:t>Votre alliance, petit anneau au doigt, est le signe de cette fidélité.</a:t>
            </a:r>
          </a:p>
          <a:p>
            <a:r>
              <a:rPr lang="fr-FR" sz="3200" dirty="0">
                <a:latin typeface="Abadi" panose="020B0604020104020204" pitchFamily="34" charset="0"/>
              </a:rPr>
              <a:t>Elle nous rappelle 2 choses : que nous nous promettons un amour fidèle et inconditionnel, et que notre fidélité est un reflet et un témoignage de la fidélité de Dieu à notre égard.</a:t>
            </a:r>
          </a:p>
        </p:txBody>
      </p:sp>
    </p:spTree>
    <p:extLst>
      <p:ext uri="{BB962C8B-B14F-4D97-AF65-F5344CB8AC3E}">
        <p14:creationId xmlns:p14="http://schemas.microsoft.com/office/powerpoint/2010/main" val="20361075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591B97E2-FFCB-576D-3864-8F7DD0AE6EB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3530" y="0"/>
            <a:ext cx="2567940" cy="2209800"/>
          </a:xfrm>
          <a:prstGeom prst="rect">
            <a:avLst/>
          </a:prstGeom>
        </p:spPr>
      </p:pic>
      <p:sp>
        <p:nvSpPr>
          <p:cNvPr id="4" name="ZoneTexte 3">
            <a:extLst>
              <a:ext uri="{FF2B5EF4-FFF2-40B4-BE49-F238E27FC236}">
                <a16:creationId xmlns:a16="http://schemas.microsoft.com/office/drawing/2014/main" id="{E8A49E84-FF21-92C1-DABD-7A4ED3640D53}"/>
              </a:ext>
            </a:extLst>
          </p:cNvPr>
          <p:cNvSpPr txBox="1"/>
          <p:nvPr/>
        </p:nvSpPr>
        <p:spPr>
          <a:xfrm>
            <a:off x="3045941" y="3112013"/>
            <a:ext cx="6091880" cy="2308324"/>
          </a:xfrm>
          <a:prstGeom prst="rect">
            <a:avLst/>
          </a:prstGeom>
          <a:noFill/>
        </p:spPr>
        <p:txBody>
          <a:bodyPr wrap="square">
            <a:spAutoFit/>
          </a:bodyPr>
          <a:lstStyle/>
          <a:p>
            <a:r>
              <a:rPr lang="fr-FR" sz="3600" b="1" kern="0" dirty="0">
                <a:effectLst/>
                <a:latin typeface="Arial" panose="020B0604020202020204" pitchFamily="34" charset="0"/>
                <a:ea typeface="Times New Roman" panose="02020603050405020304" pitchFamily="18" charset="0"/>
              </a:rPr>
              <a:t>Aimer c’est vouloir le bien de l’autre, le recevoir de Dieu, c’est le recevoir comme une vocation</a:t>
            </a:r>
            <a:endParaRPr lang="fr-FR" sz="3600" dirty="0"/>
          </a:p>
        </p:txBody>
      </p:sp>
    </p:spTree>
    <p:extLst>
      <p:ext uri="{BB962C8B-B14F-4D97-AF65-F5344CB8AC3E}">
        <p14:creationId xmlns:p14="http://schemas.microsoft.com/office/powerpoint/2010/main" val="28003228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3D381363-1E43-E789-71A6-840D354E8F0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130" y="127000"/>
            <a:ext cx="2567940" cy="2209800"/>
          </a:xfrm>
          <a:prstGeom prst="rect">
            <a:avLst/>
          </a:prstGeom>
        </p:spPr>
      </p:pic>
      <p:sp>
        <p:nvSpPr>
          <p:cNvPr id="4" name="ZoneTexte 3">
            <a:extLst>
              <a:ext uri="{FF2B5EF4-FFF2-40B4-BE49-F238E27FC236}">
                <a16:creationId xmlns:a16="http://schemas.microsoft.com/office/drawing/2014/main" id="{4C3BF2C0-363F-EC2B-37F1-C446FF602F1A}"/>
              </a:ext>
            </a:extLst>
          </p:cNvPr>
          <p:cNvSpPr txBox="1"/>
          <p:nvPr/>
        </p:nvSpPr>
        <p:spPr>
          <a:xfrm>
            <a:off x="3045941" y="2973513"/>
            <a:ext cx="6091880" cy="2862322"/>
          </a:xfrm>
          <a:prstGeom prst="rect">
            <a:avLst/>
          </a:prstGeom>
          <a:noFill/>
        </p:spPr>
        <p:txBody>
          <a:bodyPr wrap="square">
            <a:spAutoFit/>
          </a:bodyPr>
          <a:lstStyle/>
          <a:p>
            <a:r>
              <a:rPr lang="fr-FR" sz="3600" kern="0" dirty="0">
                <a:effectLst/>
                <a:latin typeface="Arial" panose="020B0604020202020204" pitchFamily="34" charset="0"/>
                <a:ea typeface="Times New Roman" panose="02020603050405020304" pitchFamily="18" charset="0"/>
              </a:rPr>
              <a:t>Un sacrement, c’est un acte rituel qui rend Dieu présent au cœur de nos vies. C’est un signe sensible de l’amour du Christ.</a:t>
            </a:r>
            <a:endParaRPr lang="fr-FR" sz="3600" dirty="0"/>
          </a:p>
        </p:txBody>
      </p:sp>
    </p:spTree>
    <p:extLst>
      <p:ext uri="{BB962C8B-B14F-4D97-AF65-F5344CB8AC3E}">
        <p14:creationId xmlns:p14="http://schemas.microsoft.com/office/powerpoint/2010/main" val="32799250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C9C8D3EA-DC5C-E9A9-05D9-2369848B5D6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130" y="127000"/>
            <a:ext cx="2567940" cy="2209800"/>
          </a:xfrm>
          <a:prstGeom prst="rect">
            <a:avLst/>
          </a:prstGeom>
        </p:spPr>
      </p:pic>
      <p:sp>
        <p:nvSpPr>
          <p:cNvPr id="4" name="ZoneTexte 3">
            <a:extLst>
              <a:ext uri="{FF2B5EF4-FFF2-40B4-BE49-F238E27FC236}">
                <a16:creationId xmlns:a16="http://schemas.microsoft.com/office/drawing/2014/main" id="{E01E0A4C-B7C7-A13B-7F19-5FB43B95CF6B}"/>
              </a:ext>
            </a:extLst>
          </p:cNvPr>
          <p:cNvSpPr txBox="1"/>
          <p:nvPr/>
        </p:nvSpPr>
        <p:spPr>
          <a:xfrm>
            <a:off x="3045941" y="3112013"/>
            <a:ext cx="6091880" cy="2308324"/>
          </a:xfrm>
          <a:prstGeom prst="rect">
            <a:avLst/>
          </a:prstGeom>
          <a:noFill/>
        </p:spPr>
        <p:txBody>
          <a:bodyPr wrap="square">
            <a:spAutoFit/>
          </a:bodyPr>
          <a:lstStyle/>
          <a:p>
            <a:r>
              <a:rPr lang="fr-FR" sz="3600" kern="0" dirty="0">
                <a:effectLst/>
                <a:latin typeface="Arial" panose="020B0604020202020204" pitchFamily="34" charset="0"/>
                <a:ea typeface="Times New Roman" panose="02020603050405020304" pitchFamily="18" charset="0"/>
              </a:rPr>
              <a:t>Ce n’est pas une assurance tout risque, mais une assurance assistance, si on appelle Dieu.</a:t>
            </a:r>
            <a:endParaRPr lang="fr-FR" sz="3600" dirty="0"/>
          </a:p>
        </p:txBody>
      </p:sp>
    </p:spTree>
    <p:extLst>
      <p:ext uri="{BB962C8B-B14F-4D97-AF65-F5344CB8AC3E}">
        <p14:creationId xmlns:p14="http://schemas.microsoft.com/office/powerpoint/2010/main" val="24956568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FD634757-2053-CB71-4069-288611E5DE7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130" y="127000"/>
            <a:ext cx="2567940" cy="2209800"/>
          </a:xfrm>
          <a:prstGeom prst="rect">
            <a:avLst/>
          </a:prstGeom>
        </p:spPr>
      </p:pic>
      <p:sp>
        <p:nvSpPr>
          <p:cNvPr id="4" name="ZoneTexte 3">
            <a:extLst>
              <a:ext uri="{FF2B5EF4-FFF2-40B4-BE49-F238E27FC236}">
                <a16:creationId xmlns:a16="http://schemas.microsoft.com/office/drawing/2014/main" id="{6906F000-4EA6-7445-9A48-EA551E725911}"/>
              </a:ext>
            </a:extLst>
          </p:cNvPr>
          <p:cNvSpPr txBox="1"/>
          <p:nvPr/>
        </p:nvSpPr>
        <p:spPr>
          <a:xfrm>
            <a:off x="2592070" y="1024382"/>
            <a:ext cx="6091880" cy="4804777"/>
          </a:xfrm>
          <a:prstGeom prst="rect">
            <a:avLst/>
          </a:prstGeom>
          <a:noFill/>
        </p:spPr>
        <p:txBody>
          <a:bodyPr wrap="square">
            <a:spAutoFit/>
          </a:bodyPr>
          <a:lstStyle/>
          <a:p>
            <a:pPr marL="685800">
              <a:lnSpc>
                <a:spcPct val="107000"/>
              </a:lnSpc>
              <a:spcAft>
                <a:spcPts val="800"/>
              </a:spcAft>
            </a:pPr>
            <a:r>
              <a:rPr lang="fr-FR" sz="3600" kern="0" dirty="0">
                <a:effectLst/>
                <a:latin typeface="Arial" panose="020B0604020202020204" pitchFamily="34" charset="0"/>
                <a:ea typeface="Times New Roman" panose="02020603050405020304" pitchFamily="18" charset="0"/>
                <a:cs typeface="Times New Roman" panose="02020603050405020304" pitchFamily="18" charset="0"/>
              </a:rPr>
              <a:t>L’échange des consentements est une promesse, un don mutuel, un engagement libre à se donner mutuellement et entièrement pour la vie, devant Dieu.</a:t>
            </a:r>
            <a:endParaRPr lang="fr-FR" sz="3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59978487"/>
      </p:ext>
    </p:extLst>
  </p:cSld>
  <p:clrMapOvr>
    <a:masterClrMapping/>
  </p:clrMapOvr>
</p:sld>
</file>

<file path=ppt/theme/theme1.xml><?xml version="1.0" encoding="utf-8"?>
<a:theme xmlns:a="http://schemas.openxmlformats.org/drawingml/2006/main" name="Thème Office">
  <a:themeElements>
    <a:clrScheme name="Bleu chaud">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Thèm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553</Words>
  <Application>Microsoft Office PowerPoint</Application>
  <PresentationFormat>Grand écran</PresentationFormat>
  <Paragraphs>32</Paragraphs>
  <Slides>16</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16</vt:i4>
      </vt:variant>
    </vt:vector>
  </HeadingPairs>
  <TitlesOfParts>
    <vt:vector size="22" baseType="lpstr">
      <vt:lpstr>Abadi</vt:lpstr>
      <vt:lpstr>Arial</vt:lpstr>
      <vt:lpstr>Calibri</vt:lpstr>
      <vt:lpstr>Calibri Light</vt:lpstr>
      <vt:lpstr>Times New Roman</vt:lpstr>
      <vt:lpstr>Thème Office</vt:lpstr>
      <vt:lpstr>Présentation PowerPoint</vt:lpstr>
      <vt:lpstr> Que se passe-t-il au moment de l’échange des consentements ?  Un engagement total et définitif de l’un pour l’autre</vt:lpstr>
      <vt:lpstr>Présentation PowerPoint</vt:lpstr>
      <vt:lpstr>Lors du sacrement de votre mariage, Dieu fait alliance avec l’homme et la femme. Par le sacrement du mariage, les époux sont images de la fidélité de Dieu et en témoignent.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chateau-liot@outlook.fr</dc:creator>
  <cp:lastModifiedBy>Philippe CHAIX</cp:lastModifiedBy>
  <cp:revision>23</cp:revision>
  <dcterms:created xsi:type="dcterms:W3CDTF">2025-03-19T15:41:06Z</dcterms:created>
  <dcterms:modified xsi:type="dcterms:W3CDTF">2025-06-17T10:02:55Z</dcterms:modified>
</cp:coreProperties>
</file>