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0" autoAdjust="0"/>
    <p:restoredTop sz="94660"/>
  </p:normalViewPr>
  <p:slideViewPr>
    <p:cSldViewPr snapToGrid="0">
      <p:cViewPr varScale="1">
        <p:scale>
          <a:sx n="36" d="100"/>
          <a:sy n="36" d="100"/>
        </p:scale>
        <p:origin x="84" y="8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D5122C-7B4B-1E00-D3A1-15DE10EE68E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AAD10DB-0B1F-7254-CA36-97CC4985C5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415B607-1A0E-AA5D-D729-B9308A6801A8}"/>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CFD3F850-7472-BED4-9298-EBA0A3D0D1E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479291D-5F94-57D0-0906-058D845E853C}"/>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878550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27AD21-3A4B-D535-F8BF-D2395001BAF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3E1ABBE-57EE-741B-FF1E-598E0F1D7D8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E588B3D-F044-29B0-F2C5-4AE016C40EC3}"/>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4568F184-3630-C33D-097F-8E02E7490B9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288BAF-3E04-9AD6-A36F-B0B9EEE00127}"/>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2601893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A1F89EF-8E5D-85E2-8FB4-E68632C09FC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4B086F6-A5B4-CA54-2573-26AA4A799CA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30DE77C-18F1-7C40-1B9F-FF67A74718D2}"/>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98D21A51-0B42-CF62-05CD-2E0D97D1440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5C9DD6B-7038-02E0-EBCF-1902E2EE267F}"/>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2701789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81174B-B157-1B1E-A5CD-88379DBF90D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54F89CD-3186-FBF0-4E3D-1346E0D69E6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D646E80-A3F7-2975-3406-9CE4D0CE11C5}"/>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AEC0D7D8-3BA6-76CD-AAF9-2DEFEB2AA87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1F24D16-8457-B660-E0EF-165CD93BBD5A}"/>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2826324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54010D-65EA-9EA8-D02B-17E480FBCF7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B3483F3-5C37-1A1E-287C-37CBDAD418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67332B7-E30B-749A-2169-8E8C484A8A66}"/>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60D819FD-BCFE-9B8A-FBA6-1A6AA371EE9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B954A97-2BA6-A193-032E-E838A4A165D0}"/>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4105196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9CB20A-1F08-8BD2-67D2-39FEB47FA25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40E5834-14CB-A4B0-376A-6AE019C7107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757B5A6-3119-1295-CCBC-64295107481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EE8D512-E801-4957-00C4-7781AF9867C8}"/>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6" name="Espace réservé du pied de page 5">
            <a:extLst>
              <a:ext uri="{FF2B5EF4-FFF2-40B4-BE49-F238E27FC236}">
                <a16:creationId xmlns:a16="http://schemas.microsoft.com/office/drawing/2014/main" id="{88C50F25-EEC9-F924-F43B-8F542E062A8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FC43738-6490-F8BE-FF28-4B5BECDF09C0}"/>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1581551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A7D55E-AE8B-0244-A326-AE765BE6963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B6124E6-FDC9-F9FF-ECEF-005E7A51E4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BDEBBFD-F234-CF82-BDFA-DAA18FFC803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1D0F6D8-B245-87BD-87B7-84C8024119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FAEA9C6-832D-A6E4-2C42-4C9C28DA71F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E8C7BEB-CCFC-7289-58FE-E7E00D7A8DBD}"/>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8" name="Espace réservé du pied de page 7">
            <a:extLst>
              <a:ext uri="{FF2B5EF4-FFF2-40B4-BE49-F238E27FC236}">
                <a16:creationId xmlns:a16="http://schemas.microsoft.com/office/drawing/2014/main" id="{828B4FF6-D117-4D49-87BC-9B8DD93B121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5333D2F-5E68-6957-77B3-870F3B0102F4}"/>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2913750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56845C-311E-C41C-2C90-1787E8394DF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451F91D-B08F-A672-1DF1-03B9881DFD73}"/>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4" name="Espace réservé du pied de page 3">
            <a:extLst>
              <a:ext uri="{FF2B5EF4-FFF2-40B4-BE49-F238E27FC236}">
                <a16:creationId xmlns:a16="http://schemas.microsoft.com/office/drawing/2014/main" id="{D4F524CD-4202-8168-2B98-236852D3820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E56C253-1C9C-755D-5005-2FDF4C068B5B}"/>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1083971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D5AB2E0-C3B9-1680-BA2B-E6C483393ADC}"/>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3" name="Espace réservé du pied de page 2">
            <a:extLst>
              <a:ext uri="{FF2B5EF4-FFF2-40B4-BE49-F238E27FC236}">
                <a16:creationId xmlns:a16="http://schemas.microsoft.com/office/drawing/2014/main" id="{528128FB-2F25-9E02-FCF5-89D554AC274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83F52D0-8DC7-6752-DC77-5EE9FF6694F0}"/>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118632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B6E86D-22F8-D003-6655-6F329BA5926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E0F180F-108C-8578-BF68-1003ECF9EE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7B1ADDD-99E3-C564-8D73-C5A3144AFF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A5BB4E3-24C3-1D4D-7174-843A0FB8F48D}"/>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6" name="Espace réservé du pied de page 5">
            <a:extLst>
              <a:ext uri="{FF2B5EF4-FFF2-40B4-BE49-F238E27FC236}">
                <a16:creationId xmlns:a16="http://schemas.microsoft.com/office/drawing/2014/main" id="{441AD8F1-04A0-0571-4352-8C029038CF3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3D009D7-BD97-D1DE-A411-73A802FB1F5A}"/>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3315076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9465A-1D50-F693-5F2B-8D0783FA68D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1FD8FB8-B7C4-3269-E62F-B433ECC7E6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54CA023-51C8-CB32-F58C-08D51845BD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1713397-8908-4EF7-1DBF-2F37A5F61CAC}"/>
              </a:ext>
            </a:extLst>
          </p:cNvPr>
          <p:cNvSpPr>
            <a:spLocks noGrp="1"/>
          </p:cNvSpPr>
          <p:nvPr>
            <p:ph type="dt" sz="half" idx="10"/>
          </p:nvPr>
        </p:nvSpPr>
        <p:spPr/>
        <p:txBody>
          <a:bodyPr/>
          <a:lstStyle/>
          <a:p>
            <a:fld id="{EC3CF7CE-9247-480D-834F-1567336DAF10}" type="datetimeFigureOut">
              <a:rPr lang="fr-FR" smtClean="0"/>
              <a:t>06/02/2026</a:t>
            </a:fld>
            <a:endParaRPr lang="fr-FR"/>
          </a:p>
        </p:txBody>
      </p:sp>
      <p:sp>
        <p:nvSpPr>
          <p:cNvPr id="6" name="Espace réservé du pied de page 5">
            <a:extLst>
              <a:ext uri="{FF2B5EF4-FFF2-40B4-BE49-F238E27FC236}">
                <a16:creationId xmlns:a16="http://schemas.microsoft.com/office/drawing/2014/main" id="{53CC4AA3-A29C-0DD9-C978-311B06BC029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1B90AF2-922C-04A2-F49B-04EA28A59A1B}"/>
              </a:ext>
            </a:extLst>
          </p:cNvPr>
          <p:cNvSpPr>
            <a:spLocks noGrp="1"/>
          </p:cNvSpPr>
          <p:nvPr>
            <p:ph type="sldNum" sz="quarter" idx="12"/>
          </p:nvPr>
        </p:nvSpPr>
        <p:spPr/>
        <p:txBody>
          <a:bodyPr/>
          <a:lstStyle/>
          <a:p>
            <a:fld id="{D90318F0-21DD-4203-AFEF-1E83C17C0DB3}" type="slidenum">
              <a:rPr lang="fr-FR" smtClean="0"/>
              <a:t>‹N°›</a:t>
            </a:fld>
            <a:endParaRPr lang="fr-FR"/>
          </a:p>
        </p:txBody>
      </p:sp>
    </p:spTree>
    <p:extLst>
      <p:ext uri="{BB962C8B-B14F-4D97-AF65-F5344CB8AC3E}">
        <p14:creationId xmlns:p14="http://schemas.microsoft.com/office/powerpoint/2010/main" val="3421562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1BC0771-EFAF-B166-FC90-005D0FEB0F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AB91D35-BFE7-583C-EE5B-3DC95A258C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8B4D5C-C8F8-4F7B-0EA4-DC864EF5C3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3CF7CE-9247-480D-834F-1567336DAF10}"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2BBE4D92-D9C3-DAE4-206B-B775E09649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5E2E94E-C48B-70FF-2BD3-9EF3A7A4E2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318F0-21DD-4203-AFEF-1E83C17C0DB3}" type="slidenum">
              <a:rPr lang="fr-FR" smtClean="0"/>
              <a:t>‹N°›</a:t>
            </a:fld>
            <a:endParaRPr lang="fr-FR"/>
          </a:p>
        </p:txBody>
      </p:sp>
    </p:spTree>
    <p:extLst>
      <p:ext uri="{BB962C8B-B14F-4D97-AF65-F5344CB8AC3E}">
        <p14:creationId xmlns:p14="http://schemas.microsoft.com/office/powerpoint/2010/main" val="607032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F709DD-E2DF-E1D0-868F-C1EB607F4837}"/>
              </a:ext>
            </a:extLst>
          </p:cNvPr>
          <p:cNvSpPr>
            <a:spLocks noGrp="1"/>
          </p:cNvSpPr>
          <p:nvPr>
            <p:ph type="ctrTitle"/>
          </p:nvPr>
        </p:nvSpPr>
        <p:spPr/>
        <p:txBody>
          <a:bodyPr/>
          <a:lstStyle/>
          <a:p>
            <a:r>
              <a:rPr lang="fr-FR" dirty="0"/>
              <a:t>La communication</a:t>
            </a:r>
          </a:p>
        </p:txBody>
      </p:sp>
      <p:sp>
        <p:nvSpPr>
          <p:cNvPr id="3" name="Sous-titre 2">
            <a:extLst>
              <a:ext uri="{FF2B5EF4-FFF2-40B4-BE49-F238E27FC236}">
                <a16:creationId xmlns:a16="http://schemas.microsoft.com/office/drawing/2014/main" id="{DCF1894D-B35B-927D-E256-D8AB70A125C8}"/>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537603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2D7CDE-210A-239E-FD0E-C3001A79CCFF}"/>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20DD650-4062-0BE9-346B-06CD01F173EB}"/>
              </a:ext>
            </a:extLst>
          </p:cNvPr>
          <p:cNvSpPr>
            <a:spLocks noGrp="1"/>
          </p:cNvSpPr>
          <p:nvPr>
            <p:ph idx="1"/>
          </p:nvPr>
        </p:nvSpPr>
        <p:spPr/>
        <p:txBody>
          <a:bodyPr/>
          <a:lstStyle/>
          <a:p>
            <a:r>
              <a:rPr lang="fr-FR" b="1" dirty="0"/>
              <a:t>la communication non violente :</a:t>
            </a:r>
          </a:p>
          <a:p>
            <a:r>
              <a:rPr lang="fr-FR" dirty="0"/>
              <a:t> Exprimer des faits, des observations </a:t>
            </a:r>
          </a:p>
          <a:p>
            <a:r>
              <a:rPr lang="fr-FR" dirty="0"/>
              <a:t>et dire ses sentiments, son ressenti</a:t>
            </a:r>
          </a:p>
          <a:p>
            <a:r>
              <a:rPr lang="fr-FR" dirty="0"/>
              <a:t>exprimer ses besoins</a:t>
            </a:r>
          </a:p>
          <a:p>
            <a:r>
              <a:rPr lang="fr-FR" dirty="0"/>
              <a:t>Exprimer des demandes </a:t>
            </a:r>
          </a:p>
        </p:txBody>
      </p:sp>
    </p:spTree>
    <p:extLst>
      <p:ext uri="{BB962C8B-B14F-4D97-AF65-F5344CB8AC3E}">
        <p14:creationId xmlns:p14="http://schemas.microsoft.com/office/powerpoint/2010/main" val="2809414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AC304B-BCF9-3C0D-2B49-C94D37DF0CC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AD33864-9C66-F6BE-FE5A-BA8D21D9E292}"/>
              </a:ext>
            </a:extLst>
          </p:cNvPr>
          <p:cNvSpPr>
            <a:spLocks noGrp="1"/>
          </p:cNvSpPr>
          <p:nvPr>
            <p:ph idx="1"/>
          </p:nvPr>
        </p:nvSpPr>
        <p:spPr/>
        <p:txBody>
          <a:bodyPr/>
          <a:lstStyle/>
          <a:p>
            <a:r>
              <a:rPr lang="fr-FR" dirty="0"/>
              <a:t>C) et maintenant, savoir écouter. </a:t>
            </a:r>
          </a:p>
          <a:p>
            <a:r>
              <a:rPr lang="fr-FR" dirty="0"/>
              <a:t>Savoir écouter, c’est : </a:t>
            </a:r>
          </a:p>
          <a:p>
            <a:r>
              <a:rPr lang="fr-FR" dirty="0"/>
              <a:t>a) d’abord de </a:t>
            </a:r>
            <a:r>
              <a:rPr lang="fr-FR" b="1" dirty="0"/>
              <a:t>la bienveillance</a:t>
            </a:r>
            <a:r>
              <a:rPr lang="fr-FR" dirty="0"/>
              <a:t> </a:t>
            </a:r>
          </a:p>
          <a:p>
            <a:r>
              <a:rPr lang="fr-FR" dirty="0"/>
              <a:t>b) Ecouter c’est </a:t>
            </a:r>
            <a:r>
              <a:rPr lang="fr-FR" b="1" dirty="0"/>
              <a:t>être disponible</a:t>
            </a:r>
            <a:r>
              <a:rPr lang="fr-FR" dirty="0"/>
              <a:t> </a:t>
            </a:r>
          </a:p>
          <a:p>
            <a:r>
              <a:rPr lang="fr-FR" dirty="0"/>
              <a:t>c) </a:t>
            </a:r>
            <a:r>
              <a:rPr lang="fr-FR" b="1" dirty="0"/>
              <a:t>Ecouter avec son intelligence et avec son cœur, c’est l’écoute active</a:t>
            </a:r>
            <a:r>
              <a:rPr lang="fr-FR" dirty="0"/>
              <a:t> : j’écoute donc je me tais; j’accueille les sentiments de l’autre; </a:t>
            </a:r>
            <a:r>
              <a:rPr lang="fr-FR" b="1" dirty="0"/>
              <a:t>je reformule </a:t>
            </a:r>
            <a:r>
              <a:rPr lang="fr-FR" dirty="0"/>
              <a:t>le ressenti de l’autre </a:t>
            </a:r>
          </a:p>
        </p:txBody>
      </p:sp>
    </p:spTree>
    <p:extLst>
      <p:ext uri="{BB962C8B-B14F-4D97-AF65-F5344CB8AC3E}">
        <p14:creationId xmlns:p14="http://schemas.microsoft.com/office/powerpoint/2010/main" val="3411808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3341DB-FE10-B0AA-181A-26A053CDD45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044F6F3B-62B5-A43F-4355-4F69944F067C}"/>
              </a:ext>
            </a:extLst>
          </p:cNvPr>
          <p:cNvSpPr>
            <a:spLocks noGrp="1"/>
          </p:cNvSpPr>
          <p:nvPr>
            <p:ph idx="1"/>
          </p:nvPr>
        </p:nvSpPr>
        <p:spPr/>
        <p:txBody>
          <a:bodyPr/>
          <a:lstStyle/>
          <a:p>
            <a:pPr marL="0" indent="0">
              <a:buNone/>
            </a:pPr>
            <a:r>
              <a:rPr lang="fr-FR" dirty="0"/>
              <a:t>En superposant cette Communication Non Violente (de dire des faits et nos sentiments) et cette écoute active (de reformuler le ressenti de l’autre), on arrive à une bonne communication de couple, c’est-à-dire qu’on arrive à comprendre les besoins de l’autre, à le rejoindre dans ce qu’il vit, donc à être dans une empathie mutuelle.</a:t>
            </a:r>
          </a:p>
          <a:p>
            <a:endParaRPr lang="fr-FR" dirty="0"/>
          </a:p>
        </p:txBody>
      </p:sp>
    </p:spTree>
    <p:extLst>
      <p:ext uri="{BB962C8B-B14F-4D97-AF65-F5344CB8AC3E}">
        <p14:creationId xmlns:p14="http://schemas.microsoft.com/office/powerpoint/2010/main" val="1611784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ABC467-9FEB-0040-51B6-22E9916CC46F}"/>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D8C73FA0-76EB-3DBC-0210-E09E496468F0}"/>
              </a:ext>
            </a:extLst>
          </p:cNvPr>
          <p:cNvSpPr>
            <a:spLocks noGrp="1"/>
          </p:cNvSpPr>
          <p:nvPr>
            <p:ph idx="1"/>
          </p:nvPr>
        </p:nvSpPr>
        <p:spPr/>
        <p:txBody>
          <a:bodyPr>
            <a:normAutofit fontScale="92500" lnSpcReduction="10000"/>
          </a:bodyPr>
          <a:lstStyle/>
          <a:p>
            <a:r>
              <a:rPr lang="fr-FR" dirty="0"/>
              <a:t>III - Sur quoi communiquer ? </a:t>
            </a:r>
          </a:p>
          <a:p>
            <a:pPr lvl="0"/>
            <a:r>
              <a:rPr lang="fr-FR" dirty="0"/>
              <a:t> Communiquer d’abord sur le présent , pour gérer ensemble l’entreprise familiale, pour exprimer ce qu’on vit chacun et ensemble.</a:t>
            </a:r>
          </a:p>
          <a:p>
            <a:pPr lvl="0"/>
            <a:r>
              <a:rPr lang="fr-FR" dirty="0"/>
              <a:t>Parler de son passé :pour mieux se comprendre dans le couple. Partager ses blessures, ses erreurs ou ses difficultés qui peuvent affecter la vie conjugale. Mettre des mots sur ce qui pèse encore aujourd’hui, et accepter de se faire aider si nécessaire, est un véritable cadeau pour son conjoint et pour le couple.</a:t>
            </a:r>
            <a:endParaRPr lang="fr-FR" b="1" dirty="0"/>
          </a:p>
          <a:p>
            <a:r>
              <a:rPr lang="fr-FR" dirty="0"/>
              <a:t>L’avenir: Nous ne savons pas de quoi l’avenir sera fait, mais en revanche, notre projet se doit d’être commun et nous devons nous assurer que lorsque nous envisageons la suite, nous parlons bien de la même chose. Les projets évoluent au fil de la vie. </a:t>
            </a:r>
          </a:p>
        </p:txBody>
      </p:sp>
    </p:spTree>
    <p:extLst>
      <p:ext uri="{BB962C8B-B14F-4D97-AF65-F5344CB8AC3E}">
        <p14:creationId xmlns:p14="http://schemas.microsoft.com/office/powerpoint/2010/main" val="1192580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A66301-3B08-7439-5BD4-780AD5CF12A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EF3E3753-6DEC-82E5-151C-3D298A5192F8}"/>
              </a:ext>
            </a:extLst>
          </p:cNvPr>
          <p:cNvSpPr>
            <a:spLocks noGrp="1"/>
          </p:cNvSpPr>
          <p:nvPr>
            <p:ph idx="1"/>
          </p:nvPr>
        </p:nvSpPr>
        <p:spPr/>
        <p:txBody>
          <a:bodyPr/>
          <a:lstStyle/>
          <a:p>
            <a:r>
              <a:rPr lang="fr-FR" dirty="0"/>
              <a:t>Communiquer c’est aussi parler à Dieu</a:t>
            </a:r>
          </a:p>
          <a:p>
            <a:r>
              <a:rPr lang="fr-FR" dirty="0"/>
              <a:t>La communication la plus intime dans le couple est de partager sa foi et de prier ensemble. Chacun a son chemin spirituel, accueilli par Dieu tel qu’il est. </a:t>
            </a:r>
          </a:p>
          <a:p>
            <a:r>
              <a:rPr lang="fr-FR" dirty="0"/>
              <a:t>Devant l’autel le jour du mariage, vous allez prier Dieu: Confier son couple à Dieu et lui parler dès maintenant peut nourrir, guérir et fortifier la relation du couple.</a:t>
            </a:r>
          </a:p>
          <a:p>
            <a:r>
              <a:rPr lang="fr-FR" dirty="0"/>
              <a:t>dès aujourd’hui Il vous dit : que voulez-vous que je fasse pour vous ?</a:t>
            </a:r>
          </a:p>
        </p:txBody>
      </p:sp>
    </p:spTree>
    <p:extLst>
      <p:ext uri="{BB962C8B-B14F-4D97-AF65-F5344CB8AC3E}">
        <p14:creationId xmlns:p14="http://schemas.microsoft.com/office/powerpoint/2010/main" val="3879042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F3BE4C-A653-6257-615E-92FEC5F10A54}"/>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048714DB-C46D-090A-78C4-B22E67511979}"/>
              </a:ext>
            </a:extLst>
          </p:cNvPr>
          <p:cNvSpPr>
            <a:spLocks noGrp="1"/>
          </p:cNvSpPr>
          <p:nvPr>
            <p:ph idx="1"/>
          </p:nvPr>
        </p:nvSpPr>
        <p:spPr/>
        <p:txBody>
          <a:bodyPr/>
          <a:lstStyle/>
          <a:p>
            <a:r>
              <a:rPr lang="fr-FR" dirty="0"/>
              <a:t>La personne la + importante à écouter, c’est mon conjoint.</a:t>
            </a:r>
          </a:p>
          <a:p>
            <a:r>
              <a:rPr lang="fr-FR" dirty="0"/>
              <a:t>Le + difficile à dire est souvent le + important à dire, et le +important à dire est souvent le + difficile à dire</a:t>
            </a:r>
          </a:p>
          <a:p>
            <a:r>
              <a:rPr lang="fr-FR" dirty="0"/>
              <a:t>Les tabous introduisent des failles entre les conjoints. </a:t>
            </a:r>
            <a:r>
              <a:rPr lang="fr-FR" i="1" dirty="0"/>
              <a:t>Ceux qui sont le + </a:t>
            </a:r>
            <a:r>
              <a:rPr lang="fr-FR" i="1" dirty="0" err="1"/>
              <a:t>svt</a:t>
            </a:r>
            <a:r>
              <a:rPr lang="fr-FR" i="1" dirty="0"/>
              <a:t> cités </a:t>
            </a:r>
            <a:r>
              <a:rPr lang="fr-FR" i="1" dirty="0" err="1"/>
              <a:t>ds</a:t>
            </a:r>
            <a:r>
              <a:rPr lang="fr-FR" i="1" dirty="0"/>
              <a:t> un divorce sont : le sexe, l’argent et la belle-famille.</a:t>
            </a:r>
            <a:r>
              <a:rPr lang="fr-FR" dirty="0"/>
              <a:t> </a:t>
            </a:r>
          </a:p>
          <a:p>
            <a:r>
              <a:rPr lang="fr-FR" dirty="0"/>
              <a:t>Tout ce qui n’aura pas été discuté avant sera disputé après!</a:t>
            </a:r>
          </a:p>
          <a:p>
            <a:r>
              <a:rPr lang="fr-FR" dirty="0"/>
              <a:t>L’absence de mots entraîne des maux.</a:t>
            </a:r>
          </a:p>
          <a:p>
            <a:endParaRPr lang="fr-FR" dirty="0"/>
          </a:p>
        </p:txBody>
      </p:sp>
    </p:spTree>
    <p:extLst>
      <p:ext uri="{BB962C8B-B14F-4D97-AF65-F5344CB8AC3E}">
        <p14:creationId xmlns:p14="http://schemas.microsoft.com/office/powerpoint/2010/main" val="2669489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F53FF9-679A-87AD-0B96-7CD661CA0D74}"/>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08431D0F-0D99-D4B8-0CE2-FE0852409924}"/>
              </a:ext>
            </a:extLst>
          </p:cNvPr>
          <p:cNvSpPr>
            <a:spLocks noGrp="1"/>
          </p:cNvSpPr>
          <p:nvPr>
            <p:ph idx="1"/>
          </p:nvPr>
        </p:nvSpPr>
        <p:spPr/>
        <p:txBody>
          <a:bodyPr/>
          <a:lstStyle/>
          <a:p>
            <a:r>
              <a:rPr lang="fr-FR" dirty="0"/>
              <a:t>La fidélité commence par la fidélité au dialogue quotidien.</a:t>
            </a:r>
          </a:p>
          <a:p>
            <a:r>
              <a:rPr lang="fr-FR" dirty="0"/>
              <a:t> </a:t>
            </a:r>
          </a:p>
          <a:p>
            <a:r>
              <a:rPr lang="fr-FR" dirty="0"/>
              <a:t>Donner son cœur c’est donner ses sentiments, ses ressentis</a:t>
            </a:r>
          </a:p>
          <a:p>
            <a:r>
              <a:rPr lang="fr-FR" dirty="0"/>
              <a:t> </a:t>
            </a:r>
          </a:p>
          <a:p>
            <a:r>
              <a:rPr lang="fr-FR" dirty="0"/>
              <a:t>On vise à devenir le meilleur ami de l’autre</a:t>
            </a:r>
          </a:p>
          <a:p>
            <a:r>
              <a:rPr lang="fr-FR" dirty="0"/>
              <a:t> </a:t>
            </a:r>
          </a:p>
          <a:p>
            <a:r>
              <a:rPr lang="fr-FR"/>
              <a:t>Le + beau cadeau que vous pouvez faire à vos enfants, à vos familles et à tous ceux qui vont vous entourer le jour de votre mariage c’est un couple qui s’aime profondément et sait se le dire.</a:t>
            </a:r>
          </a:p>
          <a:p>
            <a:endParaRPr lang="fr-FR"/>
          </a:p>
        </p:txBody>
      </p:sp>
    </p:spTree>
    <p:extLst>
      <p:ext uri="{BB962C8B-B14F-4D97-AF65-F5344CB8AC3E}">
        <p14:creationId xmlns:p14="http://schemas.microsoft.com/office/powerpoint/2010/main" val="338156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6287A6-E1CB-5712-C9A2-093095D983A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71D9D0B-65CC-AFF7-9EF6-AF58E479BE5D}"/>
              </a:ext>
            </a:extLst>
          </p:cNvPr>
          <p:cNvSpPr>
            <a:spLocks noGrp="1"/>
          </p:cNvSpPr>
          <p:nvPr>
            <p:ph idx="1"/>
          </p:nvPr>
        </p:nvSpPr>
        <p:spPr/>
        <p:txBody>
          <a:bodyPr/>
          <a:lstStyle/>
          <a:p>
            <a:r>
              <a:rPr lang="fr-FR" dirty="0"/>
              <a:t>La communication est essentielle à la solidité du couple. Elle permet de se comprendre, de construire l’amour, la confiance et une véritable intimité. Sans une communication profonde, les conjoints risquent de vivre des vies parallèles, ce qui fragilise l’engagement.</a:t>
            </a:r>
          </a:p>
          <a:p>
            <a:endParaRPr lang="fr-FR" dirty="0"/>
          </a:p>
        </p:txBody>
      </p:sp>
    </p:spTree>
    <p:extLst>
      <p:ext uri="{BB962C8B-B14F-4D97-AF65-F5344CB8AC3E}">
        <p14:creationId xmlns:p14="http://schemas.microsoft.com/office/powerpoint/2010/main" val="1315939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E1E642-466C-B168-88AE-EC94F5CEF57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0B013943-5B9B-7C76-33C6-A670165A20E8}"/>
              </a:ext>
            </a:extLst>
          </p:cNvPr>
          <p:cNvSpPr>
            <a:spLocks noGrp="1"/>
          </p:cNvSpPr>
          <p:nvPr>
            <p:ph idx="1"/>
          </p:nvPr>
        </p:nvSpPr>
        <p:spPr/>
        <p:txBody>
          <a:bodyPr/>
          <a:lstStyle/>
          <a:p>
            <a:r>
              <a:rPr lang="fr-FR" dirty="0"/>
              <a:t>1ère difficulté de la communication : Parce qu’on est différent : </a:t>
            </a:r>
          </a:p>
          <a:p>
            <a:r>
              <a:rPr lang="fr-FR" i="1" dirty="0"/>
              <a:t>– Le besoin de quantité de parole est donc différent </a:t>
            </a:r>
          </a:p>
          <a:p>
            <a:r>
              <a:rPr lang="fr-FR" dirty="0"/>
              <a:t>on a des angles de vue, des lunettes, différents </a:t>
            </a:r>
          </a:p>
          <a:p>
            <a:r>
              <a:rPr lang="fr-FR" dirty="0"/>
              <a:t>On ne fonctionne pas non plus dans le même registre d’émotions </a:t>
            </a:r>
          </a:p>
          <a:p>
            <a:r>
              <a:rPr lang="fr-FR" dirty="0"/>
              <a:t>Parenthèse sur les émotions changeantes d’une femme selon son cycle </a:t>
            </a:r>
          </a:p>
        </p:txBody>
      </p:sp>
    </p:spTree>
    <p:extLst>
      <p:ext uri="{BB962C8B-B14F-4D97-AF65-F5344CB8AC3E}">
        <p14:creationId xmlns:p14="http://schemas.microsoft.com/office/powerpoint/2010/main" val="1860576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8AADF2-413D-9A5A-C0F4-AB10539FEEA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2A288B3F-3541-5B59-1F28-2406098C96B7}"/>
              </a:ext>
            </a:extLst>
          </p:cNvPr>
          <p:cNvSpPr>
            <a:spLocks noGrp="1"/>
          </p:cNvSpPr>
          <p:nvPr>
            <p:ph idx="1"/>
          </p:nvPr>
        </p:nvSpPr>
        <p:spPr/>
        <p:txBody>
          <a:bodyPr/>
          <a:lstStyle/>
          <a:p>
            <a:r>
              <a:rPr lang="fr-FR" dirty="0"/>
              <a:t>on a nos différences de tempérament, souvent les contraires s’attirent </a:t>
            </a:r>
          </a:p>
          <a:p>
            <a:r>
              <a:rPr lang="fr-FR" i="1" dirty="0"/>
              <a:t>On a nos différences sur la façon de communiquer liées à notre culture familiale d’avant </a:t>
            </a:r>
            <a:endParaRPr lang="fr-FR" dirty="0"/>
          </a:p>
        </p:txBody>
      </p:sp>
    </p:spTree>
    <p:extLst>
      <p:ext uri="{BB962C8B-B14F-4D97-AF65-F5344CB8AC3E}">
        <p14:creationId xmlns:p14="http://schemas.microsoft.com/office/powerpoint/2010/main" val="3805208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B78FF6-2BA6-05E3-E4C3-0EB3AC4A244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95F5382-BED8-3844-4749-D3154CF01FBF}"/>
              </a:ext>
            </a:extLst>
          </p:cNvPr>
          <p:cNvSpPr>
            <a:spLocks noGrp="1"/>
          </p:cNvSpPr>
          <p:nvPr>
            <p:ph idx="1"/>
          </p:nvPr>
        </p:nvSpPr>
        <p:spPr/>
        <p:txBody>
          <a:bodyPr/>
          <a:lstStyle/>
          <a:p>
            <a:r>
              <a:rPr lang="fr-FR" dirty="0"/>
              <a:t>ces différences existent; elles créent des malentendus et des tensions.</a:t>
            </a:r>
          </a:p>
          <a:p>
            <a:r>
              <a:rPr lang="fr-FR" dirty="0"/>
              <a:t> que ces différences ne veulent pas dire que l’un est mieux et que l’autre est moins bien, ou qu’on s’est planté de partenaire et qu’on n’est pas fait pour vivre ensemble : il faut apprendre à décoder le mode d’emploi de l’autre, à réfléchir aux lunettes qu’il porte. </a:t>
            </a:r>
          </a:p>
          <a:p>
            <a:r>
              <a:rPr lang="fr-FR" dirty="0"/>
              <a:t>Elles vont gêner notre communication, mais en même temps, c’est notre communication qui va nous aider à les dépasser</a:t>
            </a:r>
          </a:p>
        </p:txBody>
      </p:sp>
    </p:spTree>
    <p:extLst>
      <p:ext uri="{BB962C8B-B14F-4D97-AF65-F5344CB8AC3E}">
        <p14:creationId xmlns:p14="http://schemas.microsoft.com/office/powerpoint/2010/main" val="3073795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55281F-92E1-5956-8D86-163276599AF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2DB8980A-9677-3966-AC16-F57F71CC3126}"/>
              </a:ext>
            </a:extLst>
          </p:cNvPr>
          <p:cNvSpPr>
            <a:spLocks noGrp="1"/>
          </p:cNvSpPr>
          <p:nvPr>
            <p:ph idx="1"/>
          </p:nvPr>
        </p:nvSpPr>
        <p:spPr/>
        <p:txBody>
          <a:bodyPr/>
          <a:lstStyle/>
          <a:p>
            <a:r>
              <a:rPr lang="fr-FR" dirty="0"/>
              <a:t>on communique mal :quand </a:t>
            </a:r>
            <a:endParaRPr lang="fr-FR" b="1" dirty="0"/>
          </a:p>
          <a:p>
            <a:r>
              <a:rPr lang="fr-FR" b="1" dirty="0"/>
              <a:t>On s’écoute mal</a:t>
            </a:r>
          </a:p>
          <a:p>
            <a:r>
              <a:rPr lang="fr-FR" b="1" dirty="0"/>
              <a:t>on n’ose pas dire les choses</a:t>
            </a:r>
            <a:r>
              <a:rPr lang="fr-FR" dirty="0"/>
              <a:t> </a:t>
            </a:r>
          </a:p>
          <a:p>
            <a:r>
              <a:rPr lang="fr-FR" b="1" dirty="0"/>
              <a:t>on a peur du conflit</a:t>
            </a:r>
            <a:r>
              <a:rPr lang="fr-FR" dirty="0"/>
              <a:t> </a:t>
            </a:r>
          </a:p>
          <a:p>
            <a:r>
              <a:rPr lang="fr-FR" b="1" dirty="0"/>
              <a:t>on ne sait pas dire les choses</a:t>
            </a:r>
            <a:r>
              <a:rPr lang="fr-FR" dirty="0"/>
              <a:t> </a:t>
            </a:r>
          </a:p>
          <a:p>
            <a:r>
              <a:rPr lang="fr-FR" b="1" dirty="0"/>
              <a:t>on croit que l’autre va deviner </a:t>
            </a:r>
          </a:p>
          <a:p>
            <a:r>
              <a:rPr lang="fr-FR" b="1" dirty="0"/>
              <a:t>on interprète de travers</a:t>
            </a:r>
          </a:p>
          <a:p>
            <a:r>
              <a:rPr lang="fr-FR" b="1" dirty="0"/>
              <a:t>les intrus</a:t>
            </a:r>
            <a:endParaRPr lang="fr-FR" dirty="0"/>
          </a:p>
        </p:txBody>
      </p:sp>
    </p:spTree>
    <p:extLst>
      <p:ext uri="{BB962C8B-B14F-4D97-AF65-F5344CB8AC3E}">
        <p14:creationId xmlns:p14="http://schemas.microsoft.com/office/powerpoint/2010/main" val="3383325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3BF985-188E-F6F6-16F9-A8B4D7F1B0A8}"/>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EAB4B74-5DC0-13A1-F92A-07C348FA3C43}"/>
              </a:ext>
            </a:extLst>
          </p:cNvPr>
          <p:cNvSpPr>
            <a:spLocks noGrp="1"/>
          </p:cNvSpPr>
          <p:nvPr>
            <p:ph idx="1"/>
          </p:nvPr>
        </p:nvSpPr>
        <p:spPr/>
        <p:txBody>
          <a:bodyPr/>
          <a:lstStyle/>
          <a:p>
            <a:r>
              <a:rPr lang="fr-FR" b="1" dirty="0"/>
              <a:t>Comment communiquer ? Qcq clés</a:t>
            </a:r>
            <a:r>
              <a:rPr lang="fr-FR" dirty="0"/>
              <a:t> </a:t>
            </a:r>
          </a:p>
          <a:p>
            <a:r>
              <a:rPr lang="fr-FR" dirty="0"/>
              <a:t>A - Le décider </a:t>
            </a:r>
          </a:p>
          <a:p>
            <a:r>
              <a:rPr lang="fr-FR" b="1" dirty="0"/>
              <a:t>C’est important de choisir le bon moment</a:t>
            </a:r>
            <a:r>
              <a:rPr lang="fr-FR" dirty="0"/>
              <a:t> </a:t>
            </a:r>
          </a:p>
          <a:p>
            <a:r>
              <a:rPr lang="fr-FR" b="1" dirty="0"/>
              <a:t>Prendre du temps pour parler</a:t>
            </a:r>
            <a:r>
              <a:rPr lang="fr-FR" dirty="0"/>
              <a:t> </a:t>
            </a:r>
          </a:p>
          <a:p>
            <a:r>
              <a:rPr lang="fr-FR" b="1" dirty="0"/>
              <a:t>On vous propose le Principe des 4 « 1 fois »</a:t>
            </a:r>
            <a:r>
              <a:rPr lang="fr-FR" dirty="0"/>
              <a:t> : </a:t>
            </a:r>
            <a:r>
              <a:rPr lang="fr-FR" b="1" dirty="0"/>
              <a:t>1x/ jour, 1x/ semaine</a:t>
            </a:r>
            <a:r>
              <a:rPr lang="fr-FR" dirty="0"/>
              <a:t> ,</a:t>
            </a:r>
            <a:r>
              <a:rPr lang="fr-FR" b="1" dirty="0"/>
              <a:t> 1x/ mois, 1x/ an</a:t>
            </a:r>
            <a:r>
              <a:rPr lang="fr-FR" dirty="0"/>
              <a:t> , +</a:t>
            </a:r>
            <a:r>
              <a:rPr lang="fr-FR" b="1" dirty="0"/>
              <a:t> </a:t>
            </a:r>
            <a:r>
              <a:rPr lang="fr-FR" b="1" dirty="0" err="1"/>
              <a:t>tcheck</a:t>
            </a:r>
            <a:r>
              <a:rPr lang="fr-FR" b="1" dirty="0"/>
              <a:t> up mensuel</a:t>
            </a:r>
            <a:r>
              <a:rPr lang="fr-FR" dirty="0"/>
              <a:t> </a:t>
            </a:r>
          </a:p>
          <a:p>
            <a:endParaRPr lang="fr-FR" dirty="0"/>
          </a:p>
        </p:txBody>
      </p:sp>
    </p:spTree>
    <p:extLst>
      <p:ext uri="{BB962C8B-B14F-4D97-AF65-F5344CB8AC3E}">
        <p14:creationId xmlns:p14="http://schemas.microsoft.com/office/powerpoint/2010/main" val="383731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F81C8B-F61B-86E0-A31A-FCF4DFF0B27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6D7CBEB6-F2C4-CCF5-0936-EBE0303A3615}"/>
              </a:ext>
            </a:extLst>
          </p:cNvPr>
          <p:cNvSpPr>
            <a:spLocks noGrp="1"/>
          </p:cNvSpPr>
          <p:nvPr>
            <p:ph idx="1"/>
          </p:nvPr>
        </p:nvSpPr>
        <p:spPr/>
        <p:txBody>
          <a:bodyPr/>
          <a:lstStyle/>
          <a:p>
            <a:r>
              <a:rPr lang="fr-FR" dirty="0"/>
              <a:t>B - D’abord, savoir exprimer, savoir se dire :</a:t>
            </a:r>
          </a:p>
          <a:p>
            <a:r>
              <a:rPr lang="fr-FR" dirty="0"/>
              <a:t>Et là, on va se souvenir qu’il existe </a:t>
            </a:r>
            <a:r>
              <a:rPr lang="fr-FR" b="1" dirty="0"/>
              <a:t>différents paliers de la communication:</a:t>
            </a:r>
          </a:p>
          <a:p>
            <a:r>
              <a:rPr lang="fr-FR" dirty="0"/>
              <a:t>la conversation de couloir </a:t>
            </a:r>
          </a:p>
          <a:p>
            <a:r>
              <a:rPr lang="fr-FR" dirty="0"/>
              <a:t>Le discours du journaliste </a:t>
            </a:r>
          </a:p>
          <a:p>
            <a:r>
              <a:rPr lang="fr-FR" dirty="0"/>
              <a:t>Le discours rationnel </a:t>
            </a:r>
          </a:p>
          <a:p>
            <a:r>
              <a:rPr lang="fr-FR" dirty="0"/>
              <a:t>Le discours émotionnel </a:t>
            </a:r>
          </a:p>
          <a:p>
            <a:r>
              <a:rPr lang="fr-FR" dirty="0"/>
              <a:t>Le discours de la vérité: cœur et intelligence</a:t>
            </a:r>
          </a:p>
        </p:txBody>
      </p:sp>
    </p:spTree>
    <p:extLst>
      <p:ext uri="{BB962C8B-B14F-4D97-AF65-F5344CB8AC3E}">
        <p14:creationId xmlns:p14="http://schemas.microsoft.com/office/powerpoint/2010/main" val="3014489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CDAABE-A8B5-CC99-A9C4-5E93D3069AC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4CF0318-3229-866A-4F67-52AB1EB8F1A7}"/>
              </a:ext>
            </a:extLst>
          </p:cNvPr>
          <p:cNvSpPr>
            <a:spLocks noGrp="1"/>
          </p:cNvSpPr>
          <p:nvPr>
            <p:ph idx="1"/>
          </p:nvPr>
        </p:nvSpPr>
        <p:spPr/>
        <p:txBody>
          <a:bodyPr/>
          <a:lstStyle/>
          <a:p>
            <a:r>
              <a:rPr lang="fr-FR" dirty="0"/>
              <a:t>s’arrêter le soir et s’interroger : </a:t>
            </a:r>
            <a:r>
              <a:rPr lang="fr-FR" b="1" dirty="0"/>
              <a:t>qu’est-ce que j’ai ressenti aujourd’hui ?</a:t>
            </a:r>
            <a:r>
              <a:rPr lang="fr-FR" dirty="0"/>
              <a:t> </a:t>
            </a:r>
            <a:r>
              <a:rPr lang="fr-FR" b="1" dirty="0"/>
              <a:t>Quelle émotion, quel sentiment j’ai envie de partager à mon conjoint ?</a:t>
            </a:r>
            <a:r>
              <a:rPr lang="fr-FR" dirty="0"/>
              <a:t> </a:t>
            </a:r>
          </a:p>
          <a:p>
            <a:r>
              <a:rPr lang="fr-FR" dirty="0"/>
              <a:t>* dire: « je ressens  »</a:t>
            </a:r>
          </a:p>
          <a:p>
            <a:r>
              <a:rPr lang="fr-FR" dirty="0"/>
              <a:t>Sans le tue qui tue</a:t>
            </a:r>
          </a:p>
          <a:p>
            <a:r>
              <a:rPr lang="fr-FR" dirty="0"/>
              <a:t>Avec clarté</a:t>
            </a:r>
          </a:p>
          <a:p>
            <a:r>
              <a:rPr lang="fr-FR" dirty="0"/>
              <a:t>Avec franchise</a:t>
            </a:r>
          </a:p>
          <a:p>
            <a:endParaRPr lang="fr-FR" dirty="0"/>
          </a:p>
        </p:txBody>
      </p:sp>
    </p:spTree>
    <p:extLst>
      <p:ext uri="{BB962C8B-B14F-4D97-AF65-F5344CB8AC3E}">
        <p14:creationId xmlns:p14="http://schemas.microsoft.com/office/powerpoint/2010/main" val="87064815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919</Words>
  <Application>Microsoft Office PowerPoint</Application>
  <PresentationFormat>Grand écran</PresentationFormat>
  <Paragraphs>68</Paragraphs>
  <Slides>16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Calibri</vt:lpstr>
      <vt:lpstr>Calibri Light</vt:lpstr>
      <vt:lpstr>Thème Office</vt:lpstr>
      <vt:lpstr>La communication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Philippe CHAIX</dc:creator>
  <cp:lastModifiedBy>Philippe CHAIX</cp:lastModifiedBy>
  <cp:revision>15</cp:revision>
  <dcterms:created xsi:type="dcterms:W3CDTF">2026-02-06T17:06:36Z</dcterms:created>
  <dcterms:modified xsi:type="dcterms:W3CDTF">2026-02-06T17:34:46Z</dcterms:modified>
</cp:coreProperties>
</file>