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60FF07-E33F-3BF7-7249-A0A0816C5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A08B925-4B45-2F5D-3BD1-DA361EB47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A56E73-5C07-6B3A-BDB1-52E6E067B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C3B9B8-D019-F632-EE76-C0153DE4F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6CD457-0C73-0BD5-249D-E883F2AD8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144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E8DB72-F05F-1AAA-1015-C9996DDEA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35D20AD-B470-9FB9-4613-06F98B305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14E31F-C2C6-E8B5-82CA-673225BA2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314EDD-9F7A-C2ED-D741-F63B3DFEA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7ADFBF-8DAC-AA58-3860-86BF0E72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922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68FCAAE-2D25-D18F-C5C1-C78AF687F3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B2DDCE2-6924-55BF-7505-8E4454F59D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6C91B1-957C-8DD3-2237-448779E97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91CA7D-5DC9-12FB-EFD2-84C3A8E84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243A54-08AE-F7FE-401B-85796A105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7793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44EEDB-FBA8-F180-6F7C-588FF5E0C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5242A2-228D-3AAD-4677-0748DB03A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4BCE50-4DD0-BB9C-8244-4C3678E34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DD80AC-5A1A-F885-916F-87B0F43A1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002E19-FDF4-47D0-0994-6EF3916D9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866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D3FEAF-AD3A-804F-B91F-95FB1089F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034B1F-4278-9010-CAB9-F0F7F7C97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B5390A-D6D1-F3A4-16A3-38ADC40E7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69118C-2AC6-8716-7E86-9572F39AA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C76B81-1A42-0EED-E4E9-29AADB053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293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543A0C-1390-B494-B436-415C0E0C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AFFFCB-E1DE-FD17-0FFF-D1C7135E0B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0AB0FB7-5FB4-8211-BA1E-AAE87847D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D09FAA-3D2A-56C7-31FA-613699A55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AA0B44-A242-457D-C9A6-1CB243B92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0A3AC9-E8A6-F37B-8449-9FC92516A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850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21AC7E-79D6-0E44-3B7C-32A594539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A644A1-9EA0-992E-778A-88BD6CC75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E08E1EC-A712-062C-7468-F3987020F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60854E5-E5EC-4FA2-E1B8-A3F1AF62FA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44EC19F-CE5D-9D36-2CE0-9326A40825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1CC6B81-0137-8B13-077B-712C6DB82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EED663A-2198-D734-4664-87F429597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8B2D7DF-8CD7-3168-805A-989CB5992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124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641167-7428-B232-7103-2058D4FBC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B2C5863-402F-84C5-5A51-B23206616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564847-0B31-0D64-7BAE-1B946179A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76A44E5-E0C5-5A93-DB88-77B90F181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6248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CFE151F-4C13-7240-959C-CA82C3FC6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7B3585E-4394-76DA-57C6-DBBE0F85F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F05A0A5-FD3D-01F8-646B-A4813B124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45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DB7962-1230-7155-C793-0621ECFEB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16933E-9EEE-1730-4F0F-6DB8B5ED2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DB8233B-C94A-B84F-B793-C9256E1BA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F38CFF-C4D3-1AB1-396C-A599E11FE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BE8668-0204-C1A8-8478-E2C66EDD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9EB0E6-5B7B-C7D8-92EC-4184DD8BE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26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644341-1AD3-2330-34B8-1617DF5AB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6AAAAF3-B726-2969-64D0-6DC207B43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8EB90F-EE1C-B78B-164A-2126FB1141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5A449B-F57A-8228-0422-C12B1C083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EEFE158-7ABC-D1AB-B428-DFF743B2A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6A0410-16B2-2E58-00E3-2C36B47AA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536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E7B87A0-70FF-6D35-41A7-CE9F58D3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1372FD-4270-B0D2-A987-060630C63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7988C9-822A-6F83-FCCD-77B9317387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20E42-727B-4E1C-9016-7C11E5E4059B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C8A6A4-0E82-5324-1113-441443DAB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AB3764-0CC0-147E-BF94-1FED140F21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95CC8-BB51-4B65-B8CA-4E6E65F7A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13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2F3110-284B-5E26-663E-8DEC720909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La gestion des conflits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D8AC2CE-B3C9-E418-2410-A66B0293CC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514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DA4C479-8B2C-6BCD-D737-16524DB3DB8B}"/>
              </a:ext>
            </a:extLst>
          </p:cNvPr>
          <p:cNvSpPr txBox="1"/>
          <p:nvPr/>
        </p:nvSpPr>
        <p:spPr>
          <a:xfrm>
            <a:off x="3048000" y="2350660"/>
            <a:ext cx="6096000" cy="2156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conversion du cœur</a:t>
            </a:r>
            <a:r>
              <a:rPr lang="fr-FR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chacun</a:t>
            </a:r>
            <a:r>
              <a:rPr lang="fr-FR" sz="1800" dirty="0">
                <a:solidFill>
                  <a:srgbClr val="BFBFB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;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fr-FR" sz="1800" b="1" dirty="0"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Chacun de nous doit aussi accepter de changer</a:t>
            </a:r>
            <a:r>
              <a:rPr lang="fr-FR" sz="1800" dirty="0"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fr-F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pour ne pas abîmer notre relation. Pour cela, chacun doit se demander : « y a-t-il quelque chose que je dois changer chez </a:t>
            </a:r>
            <a:r>
              <a:rPr lang="fr-FR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moi</a:t>
            </a:r>
            <a:r>
              <a:rPr lang="fr-F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pour le bien de notre vie commune ? » </a:t>
            </a:r>
            <a:endParaRPr lang="fr-FR" sz="2800" dirty="0">
              <a:solidFill>
                <a:srgbClr val="008EFF"/>
              </a:solidFill>
              <a:effectLst/>
              <a:latin typeface="FSLola-Light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621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0BE17E4-6773-FFA8-74BC-1F42AC6F6DDE}"/>
              </a:ext>
            </a:extLst>
          </p:cNvPr>
          <p:cNvSpPr txBox="1"/>
          <p:nvPr/>
        </p:nvSpPr>
        <p:spPr>
          <a:xfrm>
            <a:off x="3048000" y="1034114"/>
            <a:ext cx="6096000" cy="16663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228600" algn="l"/>
              </a:tabLs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Si je me rends compte que l’autre devient une liste de défauts à mes yeux, je peux décider de 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changer mon regard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pour (re)voir aussi toutes les belles choses, les qualités que je ne vois plus. L’amour romantique est très facile à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re-alimenter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 faisant la liste des qualités.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980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E7FA53E-C154-687E-EEAD-6E3B9B3B3285}"/>
              </a:ext>
            </a:extLst>
          </p:cNvPr>
          <p:cNvSpPr txBox="1"/>
          <p:nvPr/>
        </p:nvSpPr>
        <p:spPr>
          <a:xfrm>
            <a:off x="3048000" y="2053880"/>
            <a:ext cx="6096000" cy="1347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228600" algn="l"/>
              </a:tabLs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On peut aussi réfléchir à 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nos mauvais fonctionnements de dispute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parce que finalement c’est toujours un peu le même scénario que l’on rejoue à chaque fois. Comprendre le mécanisme de nos disputes permet de les désamorcer.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656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5811D29-B4F0-9675-C959-5D80D2F52F04}"/>
              </a:ext>
            </a:extLst>
          </p:cNvPr>
          <p:cNvSpPr txBox="1"/>
          <p:nvPr/>
        </p:nvSpPr>
        <p:spPr>
          <a:xfrm>
            <a:off x="3048000" y="2755098"/>
            <a:ext cx="6096000" cy="1794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228600" algn="l"/>
              </a:tabLst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4) Le </a:t>
            </a:r>
            <a:r>
              <a:rPr lang="fr-F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tcheck-up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RV mensuel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où, à froid, calmement et dans l’amour, on se dit ce qui nous blesse, nous gêne, pour que chacun décide d’1 changement pour 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i-même, par amour pour l’autre.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228600" algn="l"/>
              </a:tabLst>
            </a:pP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par mois, 12 dans l’année, c’est déjà énorme…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751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4B2D330-25DE-BD6D-6EE2-AF789D4E5015}"/>
              </a:ext>
            </a:extLst>
          </p:cNvPr>
          <p:cNvSpPr txBox="1"/>
          <p:nvPr/>
        </p:nvSpPr>
        <p:spPr>
          <a:xfrm>
            <a:off x="3048000" y="1989760"/>
            <a:ext cx="6096000" cy="3134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Le pardon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chaque fois qu’il y a de la blessure, nous allons avoir besoin du </a:t>
            </a:r>
            <a:r>
              <a:rPr lang="fr-FR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pardon</a:t>
            </a:r>
            <a:r>
              <a:rPr lang="fr-F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pardon est essentiel parce qu’il va permettre au couple de rester uni en retrouvant sa complicité, son intimité.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C’est difficile de reconnaître qu’on a blessé l’autre ;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 n’est pas toujours de la faute de l’autre : il faut d’avoir le courage de demander pardon.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555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6ED6EB5-6B26-73B6-1951-4E3A330CC435}"/>
              </a:ext>
            </a:extLst>
          </p:cNvPr>
          <p:cNvSpPr txBox="1"/>
          <p:nvPr/>
        </p:nvSpPr>
        <p:spPr>
          <a:xfrm>
            <a:off x="844062" y="342816"/>
            <a:ext cx="10550769" cy="5708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  <a:tabLst>
                <a:tab pos="228600" algn="l"/>
              </a:tabLst>
            </a:pPr>
            <a:r>
              <a:rPr lang="fr-FR" sz="20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Comment faire cette démarche du Pardon :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None/>
              <a:tabLst>
                <a:tab pos="228600" algn="l"/>
              </a:tabLst>
            </a:pPr>
            <a:r>
              <a:rPr lang="fr-F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None/>
              <a:tabLst>
                <a:tab pos="228600" algn="l"/>
              </a:tabLst>
            </a:pPr>
            <a:r>
              <a:rPr lang="fr-F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1/ </a:t>
            </a:r>
            <a:r>
              <a:rPr lang="fr-FR" sz="20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prends l’initiative</a:t>
            </a:r>
            <a:r>
              <a:rPr lang="fr-F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je repère là où j’ai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eu tort</a:t>
            </a:r>
            <a:r>
              <a:rPr lang="fr-F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et je demande pardon au lieu d’espérer passer incognito. 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None/>
              <a:tabLst>
                <a:tab pos="228600" algn="l"/>
              </a:tabLst>
            </a:pPr>
            <a:r>
              <a:rPr lang="fr-FR" sz="2000" dirty="0">
                <a:solidFill>
                  <a:srgbClr val="BFBFB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None/>
              <a:tabLst>
                <a:tab pos="228600" algn="l"/>
              </a:tabLst>
            </a:pPr>
            <a:r>
              <a:rPr lang="fr-F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2/</a:t>
            </a:r>
            <a:r>
              <a:rPr lang="fr-FR" sz="20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 n’est pas le moment des explications à nouveau</a:t>
            </a:r>
            <a:r>
              <a:rPr lang="fr-F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simplement de dire pardon pour…concrètement.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None/>
              <a:tabLst>
                <a:tab pos="228600" algn="l"/>
              </a:tabLst>
            </a:pPr>
            <a:r>
              <a:rPr lang="fr-FR" sz="2000" dirty="0">
                <a:solidFill>
                  <a:srgbClr val="BFBFB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Dans l’idéal  </a:t>
            </a:r>
            <a:r>
              <a:rPr lang="fr-FR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Pardon se demande et se donne chaque soir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pour ne pas laisser des fissures devenir des gouffres. Prendre l’habitude du pardon, c’est comme le sport, + on pratique, + c’est facile et naturel !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4) Le pardon se demande et se donne explicitement à haute voix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la parole nous engage.</a:t>
            </a: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C’est le seul moyen d’être sûrs qu’on s’est bien pardonné, même si le sentiment d’avoir pardonné peut ne venir qu’après.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351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3C38C68-1590-18F3-592C-37D6F12871F8}"/>
              </a:ext>
            </a:extLst>
          </p:cNvPr>
          <p:cNvSpPr txBox="1"/>
          <p:nvPr/>
        </p:nvSpPr>
        <p:spPr>
          <a:xfrm>
            <a:off x="586154" y="1327559"/>
            <a:ext cx="10843846" cy="2540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  <a:tabLst>
                <a:tab pos="2286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*O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ne laisse pas de rancune s’installer, car la rancune c’est une toxine, c’est le contraire du pardon ! </a:t>
            </a:r>
          </a:p>
          <a:p>
            <a:pPr algn="just">
              <a:lnSpc>
                <a:spcPct val="150000"/>
              </a:lnSpc>
              <a:buNone/>
              <a:tabLst>
                <a:tab pos="228600" algn="l"/>
              </a:tabLst>
            </a:pP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*Le pardon c’est un acte libre, une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décision:</a:t>
            </a:r>
            <a:r>
              <a:rPr lang="fr-F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Cela</a:t>
            </a:r>
            <a:r>
              <a:rPr lang="fr-F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ne détruit pas le souvenir ni la douleur, surtout pour des choses graves,  mais ça construit la confiance </a:t>
            </a:r>
            <a:endParaRPr lang="fr-FR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None/>
              <a:tabLst>
                <a:tab pos="228600" algn="l"/>
              </a:tabLst>
            </a:pPr>
            <a:r>
              <a:rPr lang="fr-F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*C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’est vouloir que le « nous » gagne. 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-179705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*Pardonner est parfois difficile, parfois c’est un processus long, ce n’est pas une gomme magique, mais cela guérit, renouvelle nos sentiments, pour la durée de notre amour...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446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7A1257A-23B5-C5DF-ACFE-F24D1EC96462}"/>
              </a:ext>
            </a:extLst>
          </p:cNvPr>
          <p:cNvSpPr txBox="1"/>
          <p:nvPr/>
        </p:nvSpPr>
        <p:spPr>
          <a:xfrm>
            <a:off x="808892" y="1098971"/>
            <a:ext cx="11101754" cy="5122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Pour nous aider: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</a:t>
            </a:r>
            <a:r>
              <a:rPr lang="fr-F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Prier à deux avant de s’endormir.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*Notre</a:t>
            </a:r>
            <a:r>
              <a:rPr lang="fr-F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sacrement de mariage : il n’est pas une assurance tout risque mais une assurance </a:t>
            </a:r>
            <a:r>
              <a:rPr lang="fr-F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assistance</a:t>
            </a:r>
            <a:r>
              <a:rPr lang="fr-F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; Dieu sera toujours à nos côtés pour nous aider à surmonter une crise ; il ne s’impose pas mais si on se met main dans la main et on le prie à 2 pour lui demander de nous relever, de nous donner la force et la patience pour aimer comme lui, gratuitement, inconditionnellement, Il nous aidera.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*Si un jour, vous êtes à un point de rupture où vous savez que vous êtes sur une mauvaise pente, allez vous faire aider : les conseillers conjugaux sont faits pour aider à renouer le dialogue et ils ont des résultats excellents. Le + difficile est d’accepter de se faire aider. Une règle d’or est de ne jamais rester seuls dans une épreuve.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5905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5115FC1-553A-9933-4894-EF9C076244CF}"/>
              </a:ext>
            </a:extLst>
          </p:cNvPr>
          <p:cNvSpPr txBox="1"/>
          <p:nvPr/>
        </p:nvSpPr>
        <p:spPr>
          <a:xfrm>
            <a:off x="375137" y="715565"/>
            <a:ext cx="11652739" cy="4146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Dieu Lui-même nous pardonne à chacun, dans un autre sacrement que celui du mariage ;  </a:t>
            </a:r>
            <a:r>
              <a:rPr lang="fr-FR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sacrement de réconciliation.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*Dieu le premier nous pardonne toutes nos bêtises, nous aime de façon inconditionnelle. Jésus nous montre partout dans la Bible combien Dieu nous accueille quoiqu’on ait fait; Devant Dieu on ne doit jamais éprouver de peur ou de honte, seulement la certitude qu’on est, chacun, un enfant bien-aimé. Jésus ne nous regarde jamais avec des yeux de flic, de juge, Il nous regarde avec bcp de tendresse.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*Ce qui nous rendre capables de pardonner à notre tour, c’est de faire cette expérience du Pardon de Dieu. Celui-ci nous libère, nous guérit, nous rend la joie. </a:t>
            </a:r>
          </a:p>
        </p:txBody>
      </p:sp>
    </p:spTree>
    <p:extLst>
      <p:ext uri="{BB962C8B-B14F-4D97-AF65-F5344CB8AC3E}">
        <p14:creationId xmlns:p14="http://schemas.microsoft.com/office/powerpoint/2010/main" val="4030921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FB6CAE8-39B1-E968-DCBE-BC061E7B967F}"/>
              </a:ext>
            </a:extLst>
          </p:cNvPr>
          <p:cNvSpPr txBox="1"/>
          <p:nvPr/>
        </p:nvSpPr>
        <p:spPr>
          <a:xfrm>
            <a:off x="457199" y="1543708"/>
            <a:ext cx="11183815" cy="36797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Pour conclure</a:t>
            </a:r>
            <a:r>
              <a:rPr lang="fr-FR" sz="2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fr-FR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24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soyons </a:t>
            </a:r>
            <a:r>
              <a:rPr lang="fr-FR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celui dans notre couple qui relève l’autre, qui l’aime avec et malgré ses blessures, comme le Christ le fait avec nous.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Le problème n’est pas d’avoir des conflits mais de savoir les résoudre.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Notre amour est notre + grande richesse, il faut le cultiver ;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 conflit n’est pas « toi contre moi », c’est nous 2 ensemble contre le problème.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 une famille, les enfants, vont bien, quand le couple fonctionne bien ;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8D60264-5FC9-8816-58D9-D744B9B7694E}"/>
              </a:ext>
            </a:extLst>
          </p:cNvPr>
          <p:cNvSpPr txBox="1"/>
          <p:nvPr/>
        </p:nvSpPr>
        <p:spPr>
          <a:xfrm>
            <a:off x="2860430" y="428178"/>
            <a:ext cx="617806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3200" dirty="0"/>
              <a:t>*Les conflits sont normaux dans un couple. Ce qui compte, ce n’est pas de les éviter, mais de savoir les gérer et se pardonner.</a:t>
            </a:r>
          </a:p>
          <a:p>
            <a:pPr>
              <a:buNone/>
            </a:pPr>
            <a:endParaRPr lang="fr-FR" sz="3200" dirty="0"/>
          </a:p>
          <a:p>
            <a:pPr>
              <a:buNone/>
            </a:pPr>
            <a:r>
              <a:rPr lang="fr-FR" sz="3200" dirty="0"/>
              <a:t>*On ne peut pas changer l’autre, et les différences font partie de la relation.</a:t>
            </a:r>
          </a:p>
          <a:p>
            <a:pPr>
              <a:buNone/>
            </a:pPr>
            <a:endParaRPr lang="fr-FR" sz="3200" dirty="0"/>
          </a:p>
          <a:p>
            <a:pPr>
              <a:buNone/>
            </a:pPr>
            <a:r>
              <a:rPr lang="fr-FR" sz="3200" dirty="0"/>
              <a:t>* Les conflits aident le couple à s’ajuster, mais s’ils ne sont pas résolus, ils deviennent toxiques.</a:t>
            </a:r>
          </a:p>
        </p:txBody>
      </p:sp>
    </p:spTree>
    <p:extLst>
      <p:ext uri="{BB962C8B-B14F-4D97-AF65-F5344CB8AC3E}">
        <p14:creationId xmlns:p14="http://schemas.microsoft.com/office/powerpoint/2010/main" val="462797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7DC35C3-ED80-3A10-4889-1458FAE097DC}"/>
              </a:ext>
            </a:extLst>
          </p:cNvPr>
          <p:cNvSpPr txBox="1"/>
          <p:nvPr/>
        </p:nvSpPr>
        <p:spPr>
          <a:xfrm>
            <a:off x="2497014" y="451229"/>
            <a:ext cx="8370277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3200" dirty="0"/>
              <a:t>Dans le couple, chacun réagit différemment face au conflit :</a:t>
            </a:r>
          </a:p>
          <a:p>
            <a:pPr>
              <a:buNone/>
            </a:pPr>
            <a:r>
              <a:rPr lang="fr-FR" sz="3200" dirty="0"/>
              <a:t> *certains s’imposent avec autorité, le taureau</a:t>
            </a:r>
          </a:p>
          <a:p>
            <a:r>
              <a:rPr lang="fr-FR" sz="3200" dirty="0"/>
              <a:t>*d’autres fuient par peur, l’escargot,</a:t>
            </a:r>
          </a:p>
          <a:p>
            <a:r>
              <a:rPr lang="fr-FR" sz="3200" dirty="0"/>
              <a:t>*certains se ferment en boudant, l’huitre</a:t>
            </a:r>
          </a:p>
          <a:p>
            <a:r>
              <a:rPr lang="fr-FR" sz="3200" dirty="0"/>
              <a:t>*manipulent par chantage, le serpent</a:t>
            </a:r>
          </a:p>
          <a:p>
            <a:r>
              <a:rPr lang="fr-FR" sz="3200" dirty="0"/>
              <a:t>* ou entrent dans un rapport de force où chacun veut avoir raison, le combat de coqs. Ces attitudes peuvent transformer le désaccord en lutte épuisante.</a:t>
            </a:r>
          </a:p>
        </p:txBody>
      </p:sp>
    </p:spTree>
    <p:extLst>
      <p:ext uri="{BB962C8B-B14F-4D97-AF65-F5344CB8AC3E}">
        <p14:creationId xmlns:p14="http://schemas.microsoft.com/office/powerpoint/2010/main" val="1368459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FF17647-50FD-80AA-F2B5-9C8BFC92AF60}"/>
              </a:ext>
            </a:extLst>
          </p:cNvPr>
          <p:cNvSpPr txBox="1"/>
          <p:nvPr/>
        </p:nvSpPr>
        <p:spPr>
          <a:xfrm>
            <a:off x="797169" y="2690336"/>
            <a:ext cx="1072661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3200" dirty="0"/>
              <a:t>*Quand les conflits deviennent plus fréquents et plus intenses, ils fragilisent le couple. </a:t>
            </a:r>
          </a:p>
          <a:p>
            <a:pPr>
              <a:buNone/>
            </a:pPr>
            <a:r>
              <a:rPr lang="fr-FR" sz="3200" dirty="0"/>
              <a:t>*S’ils ne sont pas réglés, la souffrance grandit et met la relation en danger. </a:t>
            </a:r>
          </a:p>
          <a:p>
            <a:pPr>
              <a:buNone/>
            </a:pPr>
            <a:r>
              <a:rPr lang="fr-FR" sz="3200" dirty="0"/>
              <a:t>*Chaque conflit non résolu ajoute une « brique » entre les deux partenaires, jusqu’à construire un mur qui les sépare.</a:t>
            </a:r>
          </a:p>
        </p:txBody>
      </p:sp>
    </p:spTree>
    <p:extLst>
      <p:ext uri="{BB962C8B-B14F-4D97-AF65-F5344CB8AC3E}">
        <p14:creationId xmlns:p14="http://schemas.microsoft.com/office/powerpoint/2010/main" val="6401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EEBDFE9-641A-C5B0-ED5C-95CC54282569}"/>
              </a:ext>
            </a:extLst>
          </p:cNvPr>
          <p:cNvSpPr txBox="1"/>
          <p:nvPr/>
        </p:nvSpPr>
        <p:spPr>
          <a:xfrm>
            <a:off x="902676" y="1140835"/>
            <a:ext cx="10632831" cy="3984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565"/>
              </a:spcAft>
              <a:buNone/>
            </a:pPr>
            <a:r>
              <a:rPr lang="fr-FR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qcq principes</a:t>
            </a:r>
            <a:r>
              <a:rPr lang="fr-FR" sz="1800" b="0" dirty="0"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de résolution :</a:t>
            </a:r>
            <a:r>
              <a:rPr lang="fr-FR" sz="1800" b="1" dirty="0">
                <a:effectLst/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fr-FR" sz="2400" b="1" dirty="0">
              <a:effectLst/>
              <a:latin typeface="FSLola-ExtraBold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Clr>
                <a:srgbClr val="FF0000"/>
              </a:buClr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fr-FR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Donc le 1</a:t>
            </a:r>
            <a:r>
              <a:rPr lang="fr-FR" sz="1800" baseline="30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</a:t>
            </a:r>
            <a:r>
              <a:rPr lang="fr-FR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principe est </a:t>
            </a:r>
            <a:r>
              <a:rPr lang="fr-FR" sz="180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Vouloir durer,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Clr>
                <a:srgbClr val="FF0000"/>
              </a:buClr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fr-FR" sz="2400" dirty="0"/>
              <a:t>Se donner les moyens de gérer les crises et se pardonner est essentiel : 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Clr>
                <a:srgbClr val="FF0000"/>
              </a:buClr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fr-FR" sz="2400" dirty="0"/>
              <a:t>on n’est pas des adversaires, mais engagés à s’aimer pour la vie. 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Clr>
                <a:srgbClr val="FF0000"/>
              </a:buClr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fr-FR" sz="2400" dirty="0"/>
              <a:t>Un désaccord ne mène pas forcément au conflit, ni une grosse dispute à la rupture : c’est le fondement de l’engagement durable.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Clr>
                <a:srgbClr val="FF0000"/>
              </a:buClr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fr-FR" sz="2400" dirty="0"/>
              <a:t>On parle bien du pilier de l’indissolubilité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Clr>
                <a:srgbClr val="FF0000"/>
              </a:buClr>
              <a:buFont typeface="Symbol" panose="05050102010706020507" pitchFamily="18" charset="2"/>
              <a:buChar char=""/>
              <a:tabLst>
                <a:tab pos="228600" algn="l"/>
              </a:tabLst>
            </a:pP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535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C57A124-EF1E-0D60-9467-195522E4CD1B}"/>
              </a:ext>
            </a:extLst>
          </p:cNvPr>
          <p:cNvSpPr txBox="1"/>
          <p:nvPr/>
        </p:nvSpPr>
        <p:spPr>
          <a:xfrm>
            <a:off x="2954216" y="2149034"/>
            <a:ext cx="6096000" cy="3453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*2</a:t>
            </a:r>
            <a:r>
              <a:rPr lang="fr-FR" sz="1800" b="1" u="sng" baseline="30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ème</a:t>
            </a:r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principe de résolution des conflits :</a:t>
            </a:r>
            <a:r>
              <a:rPr lang="fr-FR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Je décide une </a:t>
            </a:r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attitude positive, je suis furieux mais je clique sur le bouton « pause »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2.1 *</a:t>
            </a:r>
            <a:r>
              <a:rPr lang="fr-FR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 décide de respecter les idées de mon conjoint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même si je ne les approuve pas ;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2.2 *</a:t>
            </a:r>
            <a:r>
              <a:rPr lang="fr-FR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 fais attention à mes réactions</a:t>
            </a:r>
            <a:r>
              <a:rPr lang="fr-F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colère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qui vont transformer un désaccord en dispute: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Rhinocéros ou hérisson?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b="1" u="sng" dirty="0">
                <a:latin typeface="Calibri" panose="020F0502020204030204" pitchFamily="34" charset="0"/>
                <a:cs typeface="Arial" panose="020B0604020202020204" pitchFamily="34" charset="0"/>
              </a:rPr>
              <a:t>2.3 *Je fais attention à ne pas utiliser le tu qui tue</a:t>
            </a:r>
          </a:p>
        </p:txBody>
      </p:sp>
    </p:spTree>
    <p:extLst>
      <p:ext uri="{BB962C8B-B14F-4D97-AF65-F5344CB8AC3E}">
        <p14:creationId xmlns:p14="http://schemas.microsoft.com/office/powerpoint/2010/main" val="1098241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F108BB2-DDEA-5ACE-FCE5-58924315BF98}"/>
              </a:ext>
            </a:extLst>
          </p:cNvPr>
          <p:cNvSpPr txBox="1"/>
          <p:nvPr/>
        </p:nvSpPr>
        <p:spPr>
          <a:xfrm>
            <a:off x="3048000" y="1701604"/>
            <a:ext cx="6096000" cy="3454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fr-FR" sz="1800" b="1" u="sng" baseline="30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ème</a:t>
            </a:r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principe - trouver le meilleur moment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pour traiter le sujet qui fâche 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fr-FR" sz="1800" dirty="0">
                <a:effectLst/>
                <a:latin typeface="FSLola-Light"/>
                <a:ea typeface="Cambria" panose="02040503050406030204" pitchFamily="18" charset="0"/>
                <a:cs typeface="Times New Roman" panose="02020603050405020304" pitchFamily="18" charset="0"/>
              </a:rPr>
              <a:t>on peut reporter avec sagesse à un moment + favorable et à froid.</a:t>
            </a:r>
            <a:endParaRPr lang="fr-FR" sz="2800" dirty="0">
              <a:effectLst/>
              <a:latin typeface="FSLola-Ligh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b="1" u="sng" baseline="30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ème</a:t>
            </a:r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principe - bien identifier le problème </a:t>
            </a:r>
            <a:r>
              <a:rPr lang="fr-F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 </a:t>
            </a:r>
            <a:r>
              <a:rPr lang="fr-F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cerne le vrai pb, on le verbalise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On n’ajoute pas de parasites hors sujet, on ne ressort pas les vieilles casseroles!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 le </a:t>
            </a:r>
            <a:r>
              <a:rPr lang="fr-F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placer devant nous,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pas entre nous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pour réfléchir ensemble à une solution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3218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5E931D8-D502-5331-63C5-2060A8BA55F7}"/>
              </a:ext>
            </a:extLst>
          </p:cNvPr>
          <p:cNvSpPr txBox="1"/>
          <p:nvPr/>
        </p:nvSpPr>
        <p:spPr>
          <a:xfrm>
            <a:off x="3048000" y="2446167"/>
            <a:ext cx="6096000" cy="21595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20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fr-FR" sz="2000" b="1" u="sng" baseline="30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ème</a:t>
            </a:r>
            <a:r>
              <a:rPr lang="fr-FR" sz="20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principe :</a:t>
            </a:r>
            <a:r>
              <a:rPr lang="fr-FR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Discuter </a:t>
            </a:r>
            <a:r>
              <a:rPr lang="fr-FR" sz="20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posément du pb, 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communication non violente, CNV,  et écoute active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Quand le pb est bien identifié devant nous, mis comme en observation,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écouter le point de vue de chacun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(écoute active) 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chacun parle à tour de rôle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sans être interrompu 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033103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28D18C6-DAD4-D9E3-E179-430FDC7A1711}"/>
              </a:ext>
            </a:extLst>
          </p:cNvPr>
          <p:cNvSpPr txBox="1"/>
          <p:nvPr/>
        </p:nvSpPr>
        <p:spPr>
          <a:xfrm>
            <a:off x="3048000" y="1830486"/>
            <a:ext cx="6096000" cy="31970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</a:t>
            </a:r>
            <a:r>
              <a:rPr lang="fr-F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écoute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active : j’écoute en me taisant, puis je reformule le ressenti de l’autre pour montrer que j’ai compris, puis après seulement je peux parler moi-même;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*et la CNV (</a:t>
            </a:r>
            <a:r>
              <a:rPr lang="fr-F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communication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non violente): je dis les faits, j’exprime mes sentiments, j’identifie et dis mes besoins ; nos besoins sont différents mais chacun se sent entendu, condition pour l’émergence d’un choix de couple 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fr-FR" sz="1800" dirty="0">
                <a:solidFill>
                  <a:srgbClr val="BFBFB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c’est ainsi qu’on peut </a:t>
            </a:r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trouver, dans l’harmonie, une solution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qui convienne aux 2 ou s’expliquer après une dispute.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0968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1473</Words>
  <Application>Microsoft Office PowerPoint</Application>
  <PresentationFormat>Grand écran</PresentationFormat>
  <Paragraphs>74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FSLola-ExtraBold</vt:lpstr>
      <vt:lpstr>FSLola-Light</vt:lpstr>
      <vt:lpstr>Symbol</vt:lpstr>
      <vt:lpstr>Times New Roman</vt:lpstr>
      <vt:lpstr>Thème Office</vt:lpstr>
      <vt:lpstr>La gestion des conflits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Philippe CHAIX</dc:creator>
  <cp:lastModifiedBy>Philippe CHAIX</cp:lastModifiedBy>
  <cp:revision>4</cp:revision>
  <dcterms:created xsi:type="dcterms:W3CDTF">2026-02-17T13:39:04Z</dcterms:created>
  <dcterms:modified xsi:type="dcterms:W3CDTF">2026-02-17T13:56:42Z</dcterms:modified>
</cp:coreProperties>
</file>